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4"/>
    <p:sldMasterId id="2147483772" r:id="rId5"/>
  </p:sldMasterIdLst>
  <p:notesMasterIdLst>
    <p:notesMasterId r:id="rId34"/>
  </p:notesMasterIdLst>
  <p:handoutMasterIdLst>
    <p:handoutMasterId r:id="rId35"/>
  </p:handoutMasterIdLst>
  <p:sldIdLst>
    <p:sldId id="293" r:id="rId6"/>
    <p:sldId id="341" r:id="rId7"/>
    <p:sldId id="298" r:id="rId8"/>
    <p:sldId id="345" r:id="rId9"/>
    <p:sldId id="346" r:id="rId10"/>
    <p:sldId id="300" r:id="rId11"/>
    <p:sldId id="336" r:id="rId12"/>
    <p:sldId id="337" r:id="rId13"/>
    <p:sldId id="338" r:id="rId14"/>
    <p:sldId id="339" r:id="rId15"/>
    <p:sldId id="340" r:id="rId16"/>
    <p:sldId id="332" r:id="rId17"/>
    <p:sldId id="303" r:id="rId18"/>
    <p:sldId id="356" r:id="rId19"/>
    <p:sldId id="357" r:id="rId20"/>
    <p:sldId id="348" r:id="rId21"/>
    <p:sldId id="347" r:id="rId22"/>
    <p:sldId id="349" r:id="rId23"/>
    <p:sldId id="350" r:id="rId24"/>
    <p:sldId id="351" r:id="rId25"/>
    <p:sldId id="352" r:id="rId26"/>
    <p:sldId id="353" r:id="rId27"/>
    <p:sldId id="354" r:id="rId28"/>
    <p:sldId id="342" r:id="rId29"/>
    <p:sldId id="355" r:id="rId30"/>
    <p:sldId id="343" r:id="rId31"/>
    <p:sldId id="358" r:id="rId32"/>
    <p:sldId id="34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FF"/>
    <a:srgbClr val="0A0096"/>
    <a:srgbClr val="090095"/>
    <a:srgbClr val="1938FF"/>
    <a:srgbClr val="1938B3"/>
    <a:srgbClr val="2349E3"/>
    <a:srgbClr val="0A3396"/>
    <a:srgbClr val="233881"/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0" autoAdjust="0"/>
    <p:restoredTop sz="95718" autoAdjust="0"/>
  </p:normalViewPr>
  <p:slideViewPr>
    <p:cSldViewPr snapToGrid="0">
      <p:cViewPr>
        <p:scale>
          <a:sx n="75" d="100"/>
          <a:sy n="75" d="100"/>
        </p:scale>
        <p:origin x="154" y="187"/>
      </p:cViewPr>
      <p:guideLst/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demontfaucon" userId="eb03cb691bc3ab4b" providerId="LiveId" clId="{DDE3467D-0C3A-4D89-ABB3-8A0795056EC5}"/>
    <pc:docChg chg="undo custSel addSld modSld sldOrd">
      <pc:chgData name="frederic demontfaucon" userId="eb03cb691bc3ab4b" providerId="LiveId" clId="{DDE3467D-0C3A-4D89-ABB3-8A0795056EC5}" dt="2025-07-26T13:17:50.599" v="2235" actId="14100"/>
      <pc:docMkLst>
        <pc:docMk/>
      </pc:docMkLst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957540138" sldId="293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957540138" sldId="293"/>
            <ac:spMk id="12" creationId="{3D32FE82-AEA6-4A55-856E-579EDD1B10D4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957540138" sldId="293"/>
            <ac:spMk id="13" creationId="{2C288DE0-F2FB-40D1-8E75-A68B7E38637B}"/>
          </ac:spMkLst>
        </pc:spChg>
      </pc:sldChg>
      <pc:sldChg chg="addSp delSp modSp mod ord">
        <pc:chgData name="frederic demontfaucon" userId="eb03cb691bc3ab4b" providerId="LiveId" clId="{DDE3467D-0C3A-4D89-ABB3-8A0795056EC5}" dt="2025-07-26T08:55:09.727" v="1919" actId="790"/>
        <pc:sldMkLst>
          <pc:docMk/>
          <pc:sldMk cId="3147101267" sldId="298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2" creationId="{8A54722D-CF0D-430B-B765-DB8F737163B2}"/>
          </ac:spMkLst>
        </pc:spChg>
        <pc:spChg chg="mod">
          <ac:chgData name="frederic demontfaucon" userId="eb03cb691bc3ab4b" providerId="LiveId" clId="{DDE3467D-0C3A-4D89-ABB3-8A0795056EC5}" dt="2025-07-02T16:41:08.799" v="119" actId="14100"/>
          <ac:spMkLst>
            <pc:docMk/>
            <pc:sldMk cId="3147101267" sldId="298"/>
            <ac:spMk id="3" creationId="{119072A1-0AD8-C704-6B0A-29A903FEB88A}"/>
          </ac:spMkLst>
        </pc:spChg>
        <pc:spChg chg="mod">
          <ac:chgData name="frederic demontfaucon" userId="eb03cb691bc3ab4b" providerId="LiveId" clId="{DDE3467D-0C3A-4D89-ABB3-8A0795056EC5}" dt="2025-07-02T19:45:42.580" v="407" actId="1076"/>
          <ac:spMkLst>
            <pc:docMk/>
            <pc:sldMk cId="3147101267" sldId="298"/>
            <ac:spMk id="5" creationId="{B3ABE0F7-29DE-4004-A1D5-D1360D6E86FE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7" creationId="{FCB8973C-3D40-4E17-A2B2-174174C8311B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9" creationId="{91B64BB6-F989-4F9C-AD7B-6CC88FE167E8}"/>
          </ac:spMkLst>
        </pc:spChg>
        <pc:spChg chg="add 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10" creationId="{5DC45D11-4B67-FB18-F4A0-80A16519257B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11" creationId="{9F2BA7DA-1232-4C83-9944-37DAA9861257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13" creationId="{C0B6217D-0A2B-A36E-EA60-8E5600DBBC39}"/>
          </ac:spMkLst>
        </pc:spChg>
        <pc:spChg chg="mod">
          <ac:chgData name="frederic demontfaucon" userId="eb03cb691bc3ab4b" providerId="LiveId" clId="{DDE3467D-0C3A-4D89-ABB3-8A0795056EC5}" dt="2025-07-02T17:01:25.073" v="268" actId="1076"/>
          <ac:spMkLst>
            <pc:docMk/>
            <pc:sldMk cId="3147101267" sldId="298"/>
            <ac:spMk id="14" creationId="{C545DCF5-E119-B4E4-E814-82D47A5D7C49}"/>
          </ac:spMkLst>
        </pc:spChg>
        <pc:spChg chg="add del 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15" creationId="{97AE3252-F1D0-0C98-3623-CC017344A418}"/>
          </ac:spMkLst>
        </pc:spChg>
        <pc:spChg chg="add 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18" creationId="{DED18F26-4FF1-61F3-0B2F-F01F383FF682}"/>
          </ac:spMkLst>
        </pc:spChg>
        <pc:spChg chg="add mod">
          <ac:chgData name="frederic demontfaucon" userId="eb03cb691bc3ab4b" providerId="LiveId" clId="{DDE3467D-0C3A-4D89-ABB3-8A0795056EC5}" dt="2025-07-02T19:46:05.537" v="411" actId="1076"/>
          <ac:spMkLst>
            <pc:docMk/>
            <pc:sldMk cId="3147101267" sldId="298"/>
            <ac:spMk id="19" creationId="{61299354-9D8F-355C-EB32-F7B686C1287E}"/>
          </ac:spMkLst>
        </pc:spChg>
        <pc:spChg chg="add 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20" creationId="{C894037F-5608-085A-DDA9-D23752493C2F}"/>
          </ac:spMkLst>
        </pc:spChg>
        <pc:spChg chg="add mod">
          <ac:chgData name="frederic demontfaucon" userId="eb03cb691bc3ab4b" providerId="LiveId" clId="{DDE3467D-0C3A-4D89-ABB3-8A0795056EC5}" dt="2025-07-26T08:55:09.727" v="1919" actId="790"/>
          <ac:spMkLst>
            <pc:docMk/>
            <pc:sldMk cId="3147101267" sldId="298"/>
            <ac:spMk id="22" creationId="{18DB168E-5DDB-F0E4-CF0B-2786EAD48F26}"/>
          </ac:spMkLst>
        </pc:sp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1222965858" sldId="300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222965858" sldId="300"/>
            <ac:spMk id="3" creationId="{B7138CA5-D682-4C9B-8638-240A72C5C232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222965858" sldId="300"/>
            <ac:spMk id="5" creationId="{7FA3A5B1-B027-45BB-A474-0DAB4A05F8D8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222965858" sldId="300"/>
            <ac:spMk id="6" creationId="{DE776867-2E83-36C7-30DE-B567E6616EF9}"/>
          </ac:spMkLst>
        </pc:spChg>
        <pc:graphicFrameChg chg="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1222965858" sldId="300"/>
            <ac:graphicFrameMk id="2" creationId="{E9205F67-5B84-C9C7-B7B9-304E321B0E59}"/>
          </ac:graphicFrameMkLst>
        </pc:graphicFrameChg>
      </pc:sldChg>
      <pc:sldChg chg="modSp mod">
        <pc:chgData name="frederic demontfaucon" userId="eb03cb691bc3ab4b" providerId="LiveId" clId="{DDE3467D-0C3A-4D89-ABB3-8A0795056EC5}" dt="2025-07-26T09:24:51.090" v="1985" actId="20577"/>
        <pc:sldMkLst>
          <pc:docMk/>
          <pc:sldMk cId="446236917" sldId="303"/>
        </pc:sldMkLst>
        <pc:spChg chg="mod">
          <ac:chgData name="frederic demontfaucon" userId="eb03cb691bc3ab4b" providerId="LiveId" clId="{DDE3467D-0C3A-4D89-ABB3-8A0795056EC5}" dt="2025-07-26T09:24:30.727" v="1983" actId="313"/>
          <ac:spMkLst>
            <pc:docMk/>
            <pc:sldMk cId="446236917" sldId="303"/>
            <ac:spMk id="6" creationId="{D4D188FA-C042-4741-BF05-C6AA7CCC1A71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46236917" sldId="303"/>
            <ac:spMk id="13" creationId="{2988CF24-0121-3167-161E-767B9BC286EF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46236917" sldId="303"/>
            <ac:spMk id="14" creationId="{F510E916-5E7D-DFE1-0ECA-146886025919}"/>
          </ac:spMkLst>
        </pc:spChg>
        <pc:spChg chg="mod">
          <ac:chgData name="frederic demontfaucon" userId="eb03cb691bc3ab4b" providerId="LiveId" clId="{DDE3467D-0C3A-4D89-ABB3-8A0795056EC5}" dt="2025-07-26T09:24:51.090" v="1985" actId="20577"/>
          <ac:spMkLst>
            <pc:docMk/>
            <pc:sldMk cId="446236917" sldId="303"/>
            <ac:spMk id="15" creationId="{36BDFA12-CC4A-71F6-65B7-43E83B72D63B}"/>
          </ac:spMkLst>
        </pc:spChg>
      </pc:sldChg>
      <pc:sldChg chg="addSp delSp modSp mod">
        <pc:chgData name="frederic demontfaucon" userId="eb03cb691bc3ab4b" providerId="LiveId" clId="{DDE3467D-0C3A-4D89-ABB3-8A0795056EC5}" dt="2025-07-26T09:24:00.801" v="1982" actId="14100"/>
        <pc:sldMkLst>
          <pc:docMk/>
          <pc:sldMk cId="4227037003" sldId="332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227037003" sldId="332"/>
            <ac:spMk id="3" creationId="{B7138CA5-D682-4C9B-8638-240A72C5C232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227037003" sldId="332"/>
            <ac:spMk id="4" creationId="{AE751D86-729A-40F4-9039-F8F40DFC3FE0}"/>
          </ac:spMkLst>
        </pc:spChg>
        <pc:spChg chg="add del mod ord">
          <ac:chgData name="frederic demontfaucon" userId="eb03cb691bc3ab4b" providerId="LiveId" clId="{DDE3467D-0C3A-4D89-ABB3-8A0795056EC5}" dt="2025-07-26T09:17:56.409" v="1952" actId="478"/>
          <ac:spMkLst>
            <pc:docMk/>
            <pc:sldMk cId="4227037003" sldId="332"/>
            <ac:spMk id="5" creationId="{C9E0C623-4DFE-EFED-7A8E-43A149D73B47}"/>
          </ac:spMkLst>
        </pc:spChg>
        <pc:picChg chg="mod">
          <ac:chgData name="frederic demontfaucon" userId="eb03cb691bc3ab4b" providerId="LiveId" clId="{DDE3467D-0C3A-4D89-ABB3-8A0795056EC5}" dt="2025-07-26T09:23:49.399" v="1981" actId="1076"/>
          <ac:picMkLst>
            <pc:docMk/>
            <pc:sldMk cId="4227037003" sldId="332"/>
            <ac:picMk id="2" creationId="{9B0ADA43-C9E7-1B79-EE4B-E4CCF5E64388}"/>
          </ac:picMkLst>
        </pc:picChg>
        <pc:picChg chg="del mod">
          <ac:chgData name="frederic demontfaucon" userId="eb03cb691bc3ab4b" providerId="LiveId" clId="{DDE3467D-0C3A-4D89-ABB3-8A0795056EC5}" dt="2025-07-26T09:14:12.990" v="1940" actId="478"/>
          <ac:picMkLst>
            <pc:docMk/>
            <pc:sldMk cId="4227037003" sldId="332"/>
            <ac:picMk id="6" creationId="{6ABF48E1-517F-7BE5-86E6-246743A29CE3}"/>
          </ac:picMkLst>
        </pc:picChg>
        <pc:picChg chg="del">
          <ac:chgData name="frederic demontfaucon" userId="eb03cb691bc3ab4b" providerId="LiveId" clId="{DDE3467D-0C3A-4D89-ABB3-8A0795056EC5}" dt="2025-07-26T09:18:26.860" v="1954" actId="478"/>
          <ac:picMkLst>
            <pc:docMk/>
            <pc:sldMk cId="4227037003" sldId="332"/>
            <ac:picMk id="8" creationId="{05E5E502-DDBA-A8DF-3C0B-3CB5151AF18B}"/>
          </ac:picMkLst>
        </pc:picChg>
        <pc:picChg chg="add mod">
          <ac:chgData name="frederic demontfaucon" userId="eb03cb691bc3ab4b" providerId="LiveId" clId="{DDE3467D-0C3A-4D89-ABB3-8A0795056EC5}" dt="2025-07-26T09:23:41.640" v="1980" actId="1076"/>
          <ac:picMkLst>
            <pc:docMk/>
            <pc:sldMk cId="4227037003" sldId="332"/>
            <ac:picMk id="1026" creationId="{2FFE5348-398C-AF32-2005-8824E1633BA7}"/>
          </ac:picMkLst>
        </pc:picChg>
        <pc:picChg chg="add mod">
          <ac:chgData name="frederic demontfaucon" userId="eb03cb691bc3ab4b" providerId="LiveId" clId="{DDE3467D-0C3A-4D89-ABB3-8A0795056EC5}" dt="2025-07-26T09:24:00.801" v="1982" actId="14100"/>
          <ac:picMkLst>
            <pc:docMk/>
            <pc:sldMk cId="4227037003" sldId="332"/>
            <ac:picMk id="1028" creationId="{475439D0-4367-CFC4-30D7-2C4C690B7201}"/>
          </ac:picMkLst>
        </pc:pic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3761907134" sldId="336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761907134" sldId="336"/>
            <ac:spMk id="3" creationId="{EF0B0D91-AD9B-9522-022E-B41D59EA22D9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761907134" sldId="336"/>
            <ac:spMk id="5" creationId="{68F271CA-1062-3988-E80D-80F064053F56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761907134" sldId="336"/>
            <ac:spMk id="6" creationId="{48B794C1-CEE4-83E6-0123-BBE895563548}"/>
          </ac:spMkLst>
        </pc:spChg>
        <pc:graphicFrameChg chg="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3761907134" sldId="336"/>
            <ac:graphicFrameMk id="7" creationId="{CD614289-C11E-EB40-BDE6-6DB895AAC90C}"/>
          </ac:graphicFrameMkLst>
        </pc:graphicFrame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4155617047" sldId="337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155617047" sldId="337"/>
            <ac:spMk id="3" creationId="{21A2E3F8-370B-5AE2-74CE-DCD46A9C6A8E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155617047" sldId="337"/>
            <ac:spMk id="5" creationId="{E842EC30-0097-81A4-3CCD-A2DD67719F1F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155617047" sldId="337"/>
            <ac:spMk id="6" creationId="{76D498E6-EE5F-AEE9-C795-EBEC616F28A2}"/>
          </ac:spMkLst>
        </pc:spChg>
        <pc:graphicFrameChg chg="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4155617047" sldId="337"/>
            <ac:graphicFrameMk id="2" creationId="{F08D1D72-BF52-EE2D-855D-29B06BCD2B82}"/>
          </ac:graphicFrameMkLst>
        </pc:graphicFrame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1475449063" sldId="338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475449063" sldId="338"/>
            <ac:spMk id="3" creationId="{FD996C82-DA91-A2B8-254E-29040FC8432A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475449063" sldId="338"/>
            <ac:spMk id="5" creationId="{2D9A8D0A-782C-240F-C456-D4F28A99A1FA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475449063" sldId="338"/>
            <ac:spMk id="6" creationId="{2E41B2BF-BDE5-011F-ADF2-3AB76830163D}"/>
          </ac:spMkLst>
        </pc:spChg>
        <pc:graphicFrameChg chg="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1475449063" sldId="338"/>
            <ac:graphicFrameMk id="7" creationId="{3BD3C1C4-628A-D054-040B-178E53C5CBBA}"/>
          </ac:graphicFrameMkLst>
        </pc:graphicFrameChg>
      </pc:sldChg>
      <pc:sldChg chg="modSp mod">
        <pc:chgData name="frederic demontfaucon" userId="eb03cb691bc3ab4b" providerId="LiveId" clId="{DDE3467D-0C3A-4D89-ABB3-8A0795056EC5}" dt="2025-07-26T09:02:47.476" v="1926" actId="1076"/>
        <pc:sldMkLst>
          <pc:docMk/>
          <pc:sldMk cId="2810079652" sldId="339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810079652" sldId="339"/>
            <ac:spMk id="3" creationId="{C804B9D3-F7B9-3194-6496-6595167193EB}"/>
          </ac:spMkLst>
        </pc:spChg>
        <pc:spChg chg="mod">
          <ac:chgData name="frederic demontfaucon" userId="eb03cb691bc3ab4b" providerId="LiveId" clId="{DDE3467D-0C3A-4D89-ABB3-8A0795056EC5}" dt="2025-07-26T09:02:47.476" v="1926" actId="1076"/>
          <ac:spMkLst>
            <pc:docMk/>
            <pc:sldMk cId="2810079652" sldId="339"/>
            <ac:spMk id="5" creationId="{47176FB6-6A67-36D0-5970-E62F0B92CE4A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810079652" sldId="339"/>
            <ac:spMk id="6" creationId="{B9E06316-5EF8-DA37-1051-DC892BFFA52C}"/>
          </ac:spMkLst>
        </pc:spChg>
        <pc:graphicFrameChg chg="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2810079652" sldId="339"/>
            <ac:graphicFrameMk id="2" creationId="{F2D9F136-2CB1-B455-7BBE-1B257515D330}"/>
          </ac:graphicFrameMkLst>
        </pc:graphicFrame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3224902784" sldId="340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224902784" sldId="340"/>
            <ac:spMk id="4" creationId="{E1BC73EE-93DB-268E-B060-D97004F497F4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224902784" sldId="340"/>
            <ac:spMk id="11" creationId="{B2ADED1A-1532-479C-56E8-E4E8E01975A7}"/>
          </ac:spMkLst>
        </pc:spChg>
      </pc:sldChg>
      <pc:sldChg chg="modSp mod setBg">
        <pc:chgData name="frederic demontfaucon" userId="eb03cb691bc3ab4b" providerId="LiveId" clId="{DDE3467D-0C3A-4D89-ABB3-8A0795056EC5}" dt="2025-07-26T08:55:09.727" v="1919" actId="790"/>
        <pc:sldMkLst>
          <pc:docMk/>
          <pc:sldMk cId="3345100167" sldId="341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345100167" sldId="341"/>
            <ac:spMk id="2" creationId="{D0DB3D77-96F9-0306-CCF9-C1DBE10CBB07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345100167" sldId="341"/>
            <ac:spMk id="4" creationId="{ADBB94A6-CD20-1150-59F9-3DF2DBB5015C}"/>
          </ac:spMkLst>
        </pc:spChg>
      </pc:sldChg>
      <pc:sldChg chg="addSp modSp mod ord">
        <pc:chgData name="frederic demontfaucon" userId="eb03cb691bc3ab4b" providerId="LiveId" clId="{DDE3467D-0C3A-4D89-ABB3-8A0795056EC5}" dt="2025-07-26T09:43:26.546" v="2023" actId="20577"/>
        <pc:sldMkLst>
          <pc:docMk/>
          <pc:sldMk cId="2966679483" sldId="342"/>
        </pc:sldMkLst>
        <pc:spChg chg="mod">
          <ac:chgData name="frederic demontfaucon" userId="eb03cb691bc3ab4b" providerId="LiveId" clId="{DDE3467D-0C3A-4D89-ABB3-8A0795056EC5}" dt="2025-07-26T09:43:26.546" v="2023" actId="20577"/>
          <ac:spMkLst>
            <pc:docMk/>
            <pc:sldMk cId="2966679483" sldId="342"/>
            <ac:spMk id="2" creationId="{0776A2CC-D40A-15AE-2E35-09577C8B1779}"/>
          </ac:spMkLst>
        </pc:spChg>
        <pc:spChg chg="add mod">
          <ac:chgData name="frederic demontfaucon" userId="eb03cb691bc3ab4b" providerId="LiveId" clId="{DDE3467D-0C3A-4D89-ABB3-8A0795056EC5}" dt="2025-07-26T08:55:09.727" v="1919" actId="790"/>
          <ac:spMkLst>
            <pc:docMk/>
            <pc:sldMk cId="2966679483" sldId="342"/>
            <ac:spMk id="3" creationId="{A9F9D00B-7D0E-9218-1B70-36CED4A2CDFE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966679483" sldId="342"/>
            <ac:spMk id="6" creationId="{A2F06180-A289-127A-D333-4F5B334F48FF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966679483" sldId="342"/>
            <ac:spMk id="9" creationId="{5190AE6D-E3B7-6603-D55C-F302443B1942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966679483" sldId="342"/>
            <ac:spMk id="10" creationId="{61DC2685-367C-C872-10D1-4A3D10CEF20B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966679483" sldId="342"/>
            <ac:spMk id="11" creationId="{E24FB02C-11DE-6217-72C4-6C399EDBA573}"/>
          </ac:spMkLst>
        </pc:sp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234796780" sldId="343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34796780" sldId="343"/>
            <ac:spMk id="2" creationId="{AB5D0AE4-AB25-596C-96DB-470F33B76458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234796780" sldId="343"/>
            <ac:spMk id="5" creationId="{CCD71BF3-39D3-F825-AA83-9A2E362AECCD}"/>
          </ac:spMkLst>
        </pc:spChg>
      </pc:sldChg>
      <pc:sldChg chg="modSp mod">
        <pc:chgData name="frederic demontfaucon" userId="eb03cb691bc3ab4b" providerId="LiveId" clId="{DDE3467D-0C3A-4D89-ABB3-8A0795056EC5}" dt="2025-07-26T08:59:42.354" v="1924" actId="5793"/>
        <pc:sldMkLst>
          <pc:docMk/>
          <pc:sldMk cId="652215756" sldId="345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652215756" sldId="345"/>
            <ac:spMk id="3" creationId="{E32538B7-AB1A-4149-3FD8-5A04FF188374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652215756" sldId="345"/>
            <ac:spMk id="4" creationId="{44E81B7E-9FFB-3B61-F6A9-D182616DEA8B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652215756" sldId="345"/>
            <ac:spMk id="6" creationId="{35BE4A0B-2FDA-6FC0-8E70-E1DBB99DA874}"/>
          </ac:spMkLst>
        </pc:spChg>
        <pc:spChg chg="mod">
          <ac:chgData name="frederic demontfaucon" userId="eb03cb691bc3ab4b" providerId="LiveId" clId="{DDE3467D-0C3A-4D89-ABB3-8A0795056EC5}" dt="2025-07-26T08:59:42.354" v="1924" actId="5793"/>
          <ac:spMkLst>
            <pc:docMk/>
            <pc:sldMk cId="652215756" sldId="345"/>
            <ac:spMk id="7" creationId="{73820A87-8D45-48C6-562F-018773889367}"/>
          </ac:spMkLst>
        </pc:sp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84814019" sldId="346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84814019" sldId="346"/>
            <ac:spMk id="2" creationId="{70E075FC-6CC0-5193-EDF3-A06C8D75B1DE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84814019" sldId="346"/>
            <ac:spMk id="3" creationId="{A6AA73B2-2D93-4229-CCFE-FB034E7C49A6}"/>
          </ac:spMkLst>
        </pc:sp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164870211" sldId="347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64870211" sldId="347"/>
            <ac:spMk id="12" creationId="{B168559B-7A2B-FFE2-AE20-C8C3505C15AE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64870211" sldId="347"/>
            <ac:spMk id="13" creationId="{2D9908E0-26B3-CB7F-8645-8DA67261E67E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64870211" sldId="347"/>
            <ac:spMk id="19" creationId="{7552CDF4-2741-7D6A-59C3-BED83B460AC9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64870211" sldId="347"/>
            <ac:spMk id="20" creationId="{CE46A43D-9EEA-88D5-64A2-C92D3FF390A4}"/>
          </ac:spMkLst>
        </pc:spChg>
      </pc:sldChg>
      <pc:sldChg chg="modSp mod">
        <pc:chgData name="frederic demontfaucon" userId="eb03cb691bc3ab4b" providerId="LiveId" clId="{DDE3467D-0C3A-4D89-ABB3-8A0795056EC5}" dt="2025-07-26T09:33:03.796" v="2013" actId="20577"/>
        <pc:sldMkLst>
          <pc:docMk/>
          <pc:sldMk cId="333756044" sldId="348"/>
        </pc:sldMkLst>
        <pc:spChg chg="mod">
          <ac:chgData name="frederic demontfaucon" userId="eb03cb691bc3ab4b" providerId="LiveId" clId="{DDE3467D-0C3A-4D89-ABB3-8A0795056EC5}" dt="2025-07-26T09:33:03.796" v="2013" actId="20577"/>
          <ac:spMkLst>
            <pc:docMk/>
            <pc:sldMk cId="333756044" sldId="348"/>
            <ac:spMk id="7" creationId="{BFD861A2-0005-133E-47FD-FFC0131A0D94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33756044" sldId="348"/>
            <ac:spMk id="8" creationId="{2D4396F7-08CC-8628-28B3-4C6B3937BDBB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33756044" sldId="348"/>
            <ac:spMk id="9" creationId="{A7B7320B-B5BC-57C3-C679-0264C1B12676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33756044" sldId="348"/>
            <ac:spMk id="10" creationId="{77CBCF08-AB5C-3676-0BC3-F6020443C7CD}"/>
          </ac:spMkLst>
        </pc:spChg>
      </pc:sldChg>
      <pc:sldChg chg="addSp modSp mod">
        <pc:chgData name="frederic demontfaucon" userId="eb03cb691bc3ab4b" providerId="LiveId" clId="{DDE3467D-0C3A-4D89-ABB3-8A0795056EC5}" dt="2025-07-26T09:53:57.968" v="2081" actId="1076"/>
        <pc:sldMkLst>
          <pc:docMk/>
          <pc:sldMk cId="3179791495" sldId="349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79791495" sldId="349"/>
            <ac:spMk id="7" creationId="{7A1C0ADB-2FE3-648B-58E2-F62A5BE5D293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79791495" sldId="349"/>
            <ac:spMk id="8" creationId="{8F0ADCE7-4C8A-AE76-F830-21B5A5C796F1}"/>
          </ac:spMkLst>
        </pc:spChg>
        <pc:picChg chg="add mod">
          <ac:chgData name="frederic demontfaucon" userId="eb03cb691bc3ab4b" providerId="LiveId" clId="{DDE3467D-0C3A-4D89-ABB3-8A0795056EC5}" dt="2025-07-26T09:53:57.968" v="2081" actId="1076"/>
          <ac:picMkLst>
            <pc:docMk/>
            <pc:sldMk cId="3179791495" sldId="349"/>
            <ac:picMk id="2" creationId="{466907BC-1300-072C-AE50-C42A14670AA5}"/>
          </ac:picMkLst>
        </pc:picChg>
      </pc:sldChg>
      <pc:sldChg chg="modSp mod">
        <pc:chgData name="frederic demontfaucon" userId="eb03cb691bc3ab4b" providerId="LiveId" clId="{DDE3467D-0C3A-4D89-ABB3-8A0795056EC5}" dt="2025-07-26T09:36:03.767" v="2017" actId="20577"/>
        <pc:sldMkLst>
          <pc:docMk/>
          <pc:sldMk cId="4163613123" sldId="350"/>
        </pc:sldMkLst>
        <pc:spChg chg="mod">
          <ac:chgData name="frederic demontfaucon" userId="eb03cb691bc3ab4b" providerId="LiveId" clId="{DDE3467D-0C3A-4D89-ABB3-8A0795056EC5}" dt="2025-07-26T09:36:03.767" v="2017" actId="20577"/>
          <ac:spMkLst>
            <pc:docMk/>
            <pc:sldMk cId="4163613123" sldId="350"/>
            <ac:spMk id="7" creationId="{B440E2C8-A5B1-4AEA-C644-1CCFE24050DC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4163613123" sldId="350"/>
            <ac:spMk id="8" creationId="{4908CAF3-6FFB-5CBE-AA14-1C92A89C8C67}"/>
          </ac:spMkLst>
        </pc:spChg>
        <pc:graphicFrameChg chg="mod 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4163613123" sldId="350"/>
            <ac:graphicFrameMk id="2" creationId="{385B597C-B2DD-58F5-6FF2-BDB1B6F28EC3}"/>
          </ac:graphicFrameMkLst>
        </pc:graphicFrame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712363382" sldId="351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712363382" sldId="351"/>
            <ac:spMk id="7" creationId="{C2ED7867-0C78-9908-043F-7BECC501C42F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712363382" sldId="351"/>
            <ac:spMk id="8" creationId="{EB3BA374-8FDE-259E-AFD5-38D9D5D378DC}"/>
          </ac:spMkLst>
        </pc:sp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3708403249" sldId="352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708403249" sldId="352"/>
            <ac:spMk id="2" creationId="{2A34526A-6FD6-1CFB-5C97-48AFF37038F8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708403249" sldId="352"/>
            <ac:spMk id="3" creationId="{92D12850-03B9-C067-513A-C35AE511D047}"/>
          </ac:spMkLst>
        </pc:spChg>
      </pc:sldChg>
      <pc:sldChg chg="modSp mod">
        <pc:chgData name="frederic demontfaucon" userId="eb03cb691bc3ab4b" providerId="LiveId" clId="{DDE3467D-0C3A-4D89-ABB3-8A0795056EC5}" dt="2025-07-26T09:39:20.061" v="2019" actId="20577"/>
        <pc:sldMkLst>
          <pc:docMk/>
          <pc:sldMk cId="3158752577" sldId="353"/>
        </pc:sldMkLst>
        <pc:spChg chg="mod">
          <ac:chgData name="frederic demontfaucon" userId="eb03cb691bc3ab4b" providerId="LiveId" clId="{DDE3467D-0C3A-4D89-ABB3-8A0795056EC5}" dt="2025-07-26T09:39:20.061" v="2019" actId="20577"/>
          <ac:spMkLst>
            <pc:docMk/>
            <pc:sldMk cId="3158752577" sldId="353"/>
            <ac:spMk id="2" creationId="{87CF21DB-89E7-2ADB-AD89-56624302B7DA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58752577" sldId="353"/>
            <ac:spMk id="3" creationId="{465AB746-B710-582E-64A3-0B5E45580B84}"/>
          </ac:spMkLst>
        </pc:spChg>
      </pc:sldChg>
      <pc:sldChg chg="modSp mod">
        <pc:chgData name="frederic demontfaucon" userId="eb03cb691bc3ab4b" providerId="LiveId" clId="{DDE3467D-0C3A-4D89-ABB3-8A0795056EC5}" dt="2025-07-26T08:55:09.727" v="1919" actId="790"/>
        <pc:sldMkLst>
          <pc:docMk/>
          <pc:sldMk cId="1700447643" sldId="354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1700447643" sldId="354"/>
            <ac:spMk id="3" creationId="{703E7D54-98BF-A81E-F568-18B50E5C91D8}"/>
          </ac:spMkLst>
        </pc:spChg>
        <pc:graphicFrameChg chg="modGraphic">
          <ac:chgData name="frederic demontfaucon" userId="eb03cb691bc3ab4b" providerId="LiveId" clId="{DDE3467D-0C3A-4D89-ABB3-8A0795056EC5}" dt="2025-07-26T08:55:09.727" v="1919" actId="790"/>
          <ac:graphicFrameMkLst>
            <pc:docMk/>
            <pc:sldMk cId="1700447643" sldId="354"/>
            <ac:graphicFrameMk id="4" creationId="{1263B1CF-BAD7-6682-74D8-FD5ADDAB42C7}"/>
          </ac:graphicFrameMkLst>
        </pc:graphicFrameChg>
      </pc:sldChg>
      <pc:sldChg chg="modSp mod">
        <pc:chgData name="frederic demontfaucon" userId="eb03cb691bc3ab4b" providerId="LiveId" clId="{DDE3467D-0C3A-4D89-ABB3-8A0795056EC5}" dt="2025-07-26T09:46:20.540" v="2079" actId="20577"/>
        <pc:sldMkLst>
          <pc:docMk/>
          <pc:sldMk cId="3465219432" sldId="355"/>
        </pc:sldMkLst>
        <pc:spChg chg="mod">
          <ac:chgData name="frederic demontfaucon" userId="eb03cb691bc3ab4b" providerId="LiveId" clId="{DDE3467D-0C3A-4D89-ABB3-8A0795056EC5}" dt="2025-07-26T09:46:20.540" v="2079" actId="20577"/>
          <ac:spMkLst>
            <pc:docMk/>
            <pc:sldMk cId="3465219432" sldId="355"/>
            <ac:spMk id="2" creationId="{BFE678EB-D5F5-AFB0-2758-41A8FDF2E14D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465219432" sldId="355"/>
            <ac:spMk id="3" creationId="{DCC99268-1C26-7F83-C92D-BC5ED04464D7}"/>
          </ac:spMkLst>
        </pc:spChg>
      </pc:sldChg>
      <pc:sldChg chg="addSp delSp modSp new mod ord">
        <pc:chgData name="frederic demontfaucon" userId="eb03cb691bc3ab4b" providerId="LiveId" clId="{DDE3467D-0C3A-4D89-ABB3-8A0795056EC5}" dt="2025-07-26T09:26:00.213" v="1986" actId="33524"/>
        <pc:sldMkLst>
          <pc:docMk/>
          <pc:sldMk cId="3107032829" sldId="356"/>
        </pc:sldMkLst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07032829" sldId="356"/>
            <ac:spMk id="3" creationId="{BFB5AE86-B208-EF08-8487-8BF0A16272DB}"/>
          </ac:spMkLst>
        </pc:spChg>
        <pc:spChg chg="mod">
          <ac:chgData name="frederic demontfaucon" userId="eb03cb691bc3ab4b" providerId="LiveId" clId="{DDE3467D-0C3A-4D89-ABB3-8A0795056EC5}" dt="2025-07-26T08:55:09.727" v="1919" actId="790"/>
          <ac:spMkLst>
            <pc:docMk/>
            <pc:sldMk cId="3107032829" sldId="356"/>
            <ac:spMk id="5" creationId="{21AB14A9-B805-F731-4D98-936C9E7AE421}"/>
          </ac:spMkLst>
        </pc:spChg>
        <pc:graphicFrameChg chg="add mod modGraphic">
          <ac:chgData name="frederic demontfaucon" userId="eb03cb691bc3ab4b" providerId="LiveId" clId="{DDE3467D-0C3A-4D89-ABB3-8A0795056EC5}" dt="2025-07-26T09:26:00.213" v="1986" actId="33524"/>
          <ac:graphicFrameMkLst>
            <pc:docMk/>
            <pc:sldMk cId="3107032829" sldId="356"/>
            <ac:graphicFrameMk id="6" creationId="{B8CCA735-580E-859A-D746-054AEBD9920B}"/>
          </ac:graphicFrameMkLst>
        </pc:graphicFrameChg>
      </pc:sldChg>
      <pc:sldChg chg="addSp delSp modSp new mod ord modClrScheme chgLayout">
        <pc:chgData name="frederic demontfaucon" userId="eb03cb691bc3ab4b" providerId="LiveId" clId="{DDE3467D-0C3A-4D89-ABB3-8A0795056EC5}" dt="2025-07-26T09:31:22.691" v="1994" actId="1076"/>
        <pc:sldMkLst>
          <pc:docMk/>
          <pc:sldMk cId="1531146510" sldId="357"/>
        </pc:sldMkLst>
        <pc:picChg chg="add mod modCrop">
          <ac:chgData name="frederic demontfaucon" userId="eb03cb691bc3ab4b" providerId="LiveId" clId="{DDE3467D-0C3A-4D89-ABB3-8A0795056EC5}" dt="2025-07-26T09:31:22.691" v="1994" actId="1076"/>
          <ac:picMkLst>
            <pc:docMk/>
            <pc:sldMk cId="1531146510" sldId="357"/>
            <ac:picMk id="8" creationId="{2CF45FA7-58DD-248C-8D0C-1354E5C3B302}"/>
          </ac:picMkLst>
        </pc:picChg>
      </pc:sldChg>
      <pc:sldChg chg="addSp modSp new mod">
        <pc:chgData name="frederic demontfaucon" userId="eb03cb691bc3ab4b" providerId="LiveId" clId="{DDE3467D-0C3A-4D89-ABB3-8A0795056EC5}" dt="2025-07-26T13:17:50.599" v="2235" actId="14100"/>
        <pc:sldMkLst>
          <pc:docMk/>
          <pc:sldMk cId="195554802" sldId="358"/>
        </pc:sldMkLst>
        <pc:spChg chg="mod">
          <ac:chgData name="frederic demontfaucon" userId="eb03cb691bc3ab4b" providerId="LiveId" clId="{DDE3467D-0C3A-4D89-ABB3-8A0795056EC5}" dt="2025-07-26T10:08:54.782" v="2160" actId="20577"/>
          <ac:spMkLst>
            <pc:docMk/>
            <pc:sldMk cId="195554802" sldId="358"/>
            <ac:spMk id="2" creationId="{41D8945C-ACD8-55C0-30A0-6259480B4741}"/>
          </ac:spMkLst>
        </pc:spChg>
        <pc:spChg chg="mod">
          <ac:chgData name="frederic demontfaucon" userId="eb03cb691bc3ab4b" providerId="LiveId" clId="{DDE3467D-0C3A-4D89-ABB3-8A0795056EC5}" dt="2025-07-26T10:04:46.648" v="2102" actId="20577"/>
          <ac:spMkLst>
            <pc:docMk/>
            <pc:sldMk cId="195554802" sldId="358"/>
            <ac:spMk id="3" creationId="{1755C761-C63C-479D-ED9B-0EC24696943E}"/>
          </ac:spMkLst>
        </pc:spChg>
        <pc:spChg chg="add mod">
          <ac:chgData name="frederic demontfaucon" userId="eb03cb691bc3ab4b" providerId="LiveId" clId="{DDE3467D-0C3A-4D89-ABB3-8A0795056EC5}" dt="2025-07-26T10:13:35.793" v="2207" actId="20577"/>
          <ac:spMkLst>
            <pc:docMk/>
            <pc:sldMk cId="195554802" sldId="358"/>
            <ac:spMk id="8" creationId="{A2F3842E-5E10-7FF0-35ED-B9BC35B60552}"/>
          </ac:spMkLst>
        </pc:spChg>
        <pc:spChg chg="add">
          <ac:chgData name="frederic demontfaucon" userId="eb03cb691bc3ab4b" providerId="LiveId" clId="{DDE3467D-0C3A-4D89-ABB3-8A0795056EC5}" dt="2025-07-26T10:21:43.107" v="2219"/>
          <ac:spMkLst>
            <pc:docMk/>
            <pc:sldMk cId="195554802" sldId="358"/>
            <ac:spMk id="11" creationId="{FFBC1888-1215-AC47-4F90-53BB48752358}"/>
          </ac:spMkLst>
        </pc:spChg>
        <pc:spChg chg="add mod">
          <ac:chgData name="frederic demontfaucon" userId="eb03cb691bc3ab4b" providerId="LiveId" clId="{DDE3467D-0C3A-4D89-ABB3-8A0795056EC5}" dt="2025-07-26T10:22:04.916" v="2222"/>
          <ac:spMkLst>
            <pc:docMk/>
            <pc:sldMk cId="195554802" sldId="358"/>
            <ac:spMk id="12" creationId="{579F0F74-8666-278F-56D5-8D3595D8F83E}"/>
          </ac:spMkLst>
        </pc:spChg>
        <pc:spChg chg="add mod">
          <ac:chgData name="frederic demontfaucon" userId="eb03cb691bc3ab4b" providerId="LiveId" clId="{DDE3467D-0C3A-4D89-ABB3-8A0795056EC5}" dt="2025-07-26T10:22:18.455" v="2223"/>
          <ac:spMkLst>
            <pc:docMk/>
            <pc:sldMk cId="195554802" sldId="358"/>
            <ac:spMk id="13" creationId="{27BAED20-1866-BC61-7B09-6FE37895269A}"/>
          </ac:spMkLst>
        </pc:spChg>
        <pc:spChg chg="add mod">
          <ac:chgData name="frederic demontfaucon" userId="eb03cb691bc3ab4b" providerId="LiveId" clId="{DDE3467D-0C3A-4D89-ABB3-8A0795056EC5}" dt="2025-07-26T13:15:14.298" v="2229"/>
          <ac:spMkLst>
            <pc:docMk/>
            <pc:sldMk cId="195554802" sldId="358"/>
            <ac:spMk id="14" creationId="{DD00BFF0-1345-09C7-5621-46425E5C5184}"/>
          </ac:spMkLst>
        </pc:spChg>
        <pc:picChg chg="add mod modCrop">
          <ac:chgData name="frederic demontfaucon" userId="eb03cb691bc3ab4b" providerId="LiveId" clId="{DDE3467D-0C3A-4D89-ABB3-8A0795056EC5}" dt="2025-07-26T10:17:19.403" v="2213" actId="1076"/>
          <ac:picMkLst>
            <pc:docMk/>
            <pc:sldMk cId="195554802" sldId="358"/>
            <ac:picMk id="4" creationId="{43F7AB92-2E2C-12DA-38BF-E28AC09B974D}"/>
          </ac:picMkLst>
        </pc:picChg>
        <pc:picChg chg="add mod">
          <ac:chgData name="frederic demontfaucon" userId="eb03cb691bc3ab4b" providerId="LiveId" clId="{DDE3467D-0C3A-4D89-ABB3-8A0795056EC5}" dt="2025-07-26T10:17:32.222" v="2216" actId="1076"/>
          <ac:picMkLst>
            <pc:docMk/>
            <pc:sldMk cId="195554802" sldId="358"/>
            <ac:picMk id="5" creationId="{17CD5BDF-9E45-E98C-3725-C02A241FD6CF}"/>
          </ac:picMkLst>
        </pc:picChg>
        <pc:picChg chg="add mod">
          <ac:chgData name="frederic demontfaucon" userId="eb03cb691bc3ab4b" providerId="LiveId" clId="{DDE3467D-0C3A-4D89-ABB3-8A0795056EC5}" dt="2025-07-26T13:17:50.599" v="2235" actId="14100"/>
          <ac:picMkLst>
            <pc:docMk/>
            <pc:sldMk cId="195554802" sldId="358"/>
            <ac:picMk id="6" creationId="{3EFCFD9A-BBE3-72C6-047D-8BD0A698056F}"/>
          </ac:picMkLst>
        </pc:picChg>
        <pc:picChg chg="add mod">
          <ac:chgData name="frederic demontfaucon" userId="eb03cb691bc3ab4b" providerId="LiveId" clId="{DDE3467D-0C3A-4D89-ABB3-8A0795056EC5}" dt="2025-07-26T10:07:33.601" v="2137"/>
          <ac:picMkLst>
            <pc:docMk/>
            <pc:sldMk cId="195554802" sldId="358"/>
            <ac:picMk id="7" creationId="{599920B9-A1E0-9509-B8AE-5874540DA43C}"/>
          </ac:picMkLst>
        </pc:picChg>
        <pc:picChg chg="add mod ord modCrop">
          <ac:chgData name="frederic demontfaucon" userId="eb03cb691bc3ab4b" providerId="LiveId" clId="{DDE3467D-0C3A-4D89-ABB3-8A0795056EC5}" dt="2025-07-26T10:12:31.604" v="2172" actId="732"/>
          <ac:picMkLst>
            <pc:docMk/>
            <pc:sldMk cId="195554802" sldId="358"/>
            <ac:picMk id="9" creationId="{A86D0903-D2F8-49D5-F662-A79041DF6411}"/>
          </ac:picMkLst>
        </pc:picChg>
        <pc:picChg chg="add mod">
          <ac:chgData name="frederic demontfaucon" userId="eb03cb691bc3ab4b" providerId="LiveId" clId="{DDE3467D-0C3A-4D89-ABB3-8A0795056EC5}" dt="2025-07-26T10:17:42.727" v="2218" actId="1076"/>
          <ac:picMkLst>
            <pc:docMk/>
            <pc:sldMk cId="195554802" sldId="358"/>
            <ac:picMk id="10" creationId="{1D73CC35-AB7D-A8EA-FC42-75640AC27E91}"/>
          </ac:picMkLst>
        </pc:picChg>
        <pc:picChg chg="add mod">
          <ac:chgData name="frederic demontfaucon" userId="eb03cb691bc3ab4b" providerId="LiveId" clId="{DDE3467D-0C3A-4D89-ABB3-8A0795056EC5}" dt="2025-07-26T13:17:40.371" v="2234" actId="1076"/>
          <ac:picMkLst>
            <pc:docMk/>
            <pc:sldMk cId="195554802" sldId="358"/>
            <ac:picMk id="16" creationId="{63610C7F-042E-2178-1DD1-CC346D908C5C}"/>
          </ac:picMkLst>
        </pc:picChg>
        <pc:picChg chg="add mod">
          <ac:chgData name="frederic demontfaucon" userId="eb03cb691bc3ab4b" providerId="LiveId" clId="{DDE3467D-0C3A-4D89-ABB3-8A0795056EC5}" dt="2025-07-26T10:22:28.429" v="2227" actId="1076"/>
          <ac:picMkLst>
            <pc:docMk/>
            <pc:sldMk cId="195554802" sldId="358"/>
            <ac:picMk id="2050" creationId="{537F1414-1C92-D6FB-134F-79AEBE9A07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07/07/2025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7;p51">
            <a:extLst>
              <a:ext uri="{FF2B5EF4-FFF2-40B4-BE49-F238E27FC236}">
                <a16:creationId xmlns:a16="http://schemas.microsoft.com/office/drawing/2014/main" id="{3F203DFA-CBA6-D342-A40A-441C0E7B5EB8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C56852-834E-4112-A747-114B33BDD58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309906" y="113227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BB694251-36B7-4F43-8F12-3355F339EC72}"/>
              </a:ext>
            </a:extLst>
          </p:cNvPr>
          <p:cNvSpPr/>
          <p:nvPr userDrawn="1"/>
        </p:nvSpPr>
        <p:spPr>
          <a:xfrm>
            <a:off x="0" y="2709720"/>
            <a:ext cx="12344040" cy="220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42555"/>
            <a:ext cx="12344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UN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0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Google Shape;877;p51">
            <a:extLst>
              <a:ext uri="{FF2B5EF4-FFF2-40B4-BE49-F238E27FC236}">
                <a16:creationId xmlns:a16="http://schemas.microsoft.com/office/drawing/2014/main" id="{5DB9E9D6-5341-F945-8E22-099606B35AD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C1B83BBF-99A1-47A2-9878-A46AE625199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0C7D337-AA90-482E-82DE-2FDA1ADE4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9EEACC5B-BB21-4024-8E0A-23E93880ED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3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154BF8-19BC-A44D-8114-FACBE8A11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1542553"/>
            <a:ext cx="6454731" cy="4700078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6" name="Espace réservé pour une image  15">
            <a:extLst>
              <a:ext uri="{FF2B5EF4-FFF2-40B4-BE49-F238E27FC236}">
                <a16:creationId xmlns:a16="http://schemas.microsoft.com/office/drawing/2014/main" id="{86E405AB-EA8D-2D43-80B8-DBDA019B26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65928" y="-1"/>
            <a:ext cx="4526071" cy="6937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B41D6AD-F9BE-4156-9591-190FD685BDC8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DF6BE14-2078-4B9C-9C6C-DF1928ED9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B505D41C-F73A-484A-800F-1626E7BE0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606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6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77;p51">
            <a:extLst>
              <a:ext uri="{FF2B5EF4-FFF2-40B4-BE49-F238E27FC236}">
                <a16:creationId xmlns:a16="http://schemas.microsoft.com/office/drawing/2014/main" id="{946B03F1-A62E-1147-9A1D-FBC34478D99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16B5D7C5-292B-6A4D-972F-C45791BCA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963" y="1542553"/>
            <a:ext cx="3758197" cy="4700078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Espace réservé pour une image  15">
            <a:extLst>
              <a:ext uri="{FF2B5EF4-FFF2-40B4-BE49-F238E27FC236}">
                <a16:creationId xmlns:a16="http://schemas.microsoft.com/office/drawing/2014/main" id="{F613C6D2-1DEB-5244-99F3-F2795CBC4C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38817" y="1542553"/>
            <a:ext cx="3921981" cy="4700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E81917B2-895C-E146-9385-FB82B56843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22419" y="1542553"/>
            <a:ext cx="3921981" cy="4700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43F1AF69-C973-4C9A-B6FD-F34EABCED1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333B41D8-6CD2-4F60-8D0A-3B9856DBD9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8963C36-D59F-4843-B366-B25F71AC4C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439761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9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IMG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77;p51">
            <a:extLst>
              <a:ext uri="{FF2B5EF4-FFF2-40B4-BE49-F238E27FC236}">
                <a16:creationId xmlns:a16="http://schemas.microsoft.com/office/drawing/2014/main" id="{C76E8036-790B-6C4A-AED1-D361D51C69BD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5DCDD59E-0C9B-034C-990C-627E024A1A6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33252" y="7952"/>
            <a:ext cx="4558748" cy="3289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D2A4CD6-1F3C-FE49-9965-D93B5266B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963" y="1549667"/>
            <a:ext cx="6764465" cy="498049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8" name="Espace réservé pour une image  15">
            <a:extLst>
              <a:ext uri="{FF2B5EF4-FFF2-40B4-BE49-F238E27FC236}">
                <a16:creationId xmlns:a16="http://schemas.microsoft.com/office/drawing/2014/main" id="{28719C94-66FE-0D40-8089-C4A0779EA0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33252" y="3361484"/>
            <a:ext cx="4558748" cy="33882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84FA612C-2184-4336-AD36-6BC4F1392B92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4F7D2DD8-C09E-4194-A205-D5EF7ADFF4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5129E561-42B4-4D20-B3EE-D1C7357DD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879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3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5">
            <a:extLst>
              <a:ext uri="{FF2B5EF4-FFF2-40B4-BE49-F238E27FC236}">
                <a16:creationId xmlns:a16="http://schemas.microsoft.com/office/drawing/2014/main" id="{3FD14705-47A1-4AFF-92B5-5101B664C839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158D94C-3AB1-4704-8467-D2E6813C4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7C6BC2-BC31-46C3-9C79-5CA05205A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E077C-84E3-42C4-94A6-A9FFCDB31E1F}"/>
              </a:ext>
            </a:extLst>
          </p:cNvPr>
          <p:cNvSpPr/>
          <p:nvPr userDrawn="1"/>
        </p:nvSpPr>
        <p:spPr>
          <a:xfrm flipH="1">
            <a:off x="3177168" y="548015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560640-8159-4196-B445-51BDC9819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590675"/>
            <a:ext cx="1047115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AC319B1-F361-4CA4-B91C-2CF546BA8F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7217" y="5572161"/>
            <a:ext cx="5337566" cy="678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5">
            <a:extLst>
              <a:ext uri="{FF2B5EF4-FFF2-40B4-BE49-F238E27FC236}">
                <a16:creationId xmlns:a16="http://schemas.microsoft.com/office/drawing/2014/main" id="{86E405AB-EA8D-2D43-80B8-DBDA019B26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65928" y="-1"/>
            <a:ext cx="4526071" cy="6937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B41D6AD-F9BE-4156-9591-190FD685BDC8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DF6BE14-2078-4B9C-9C6C-DF1928ED9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B505D41C-F73A-484A-800F-1626E7BE0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606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031B41-D90C-4521-942D-B4B837E0F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1792005"/>
            <a:ext cx="6175375" cy="415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0A1E5EE4-4C4C-4959-A911-D20688B95A86}"/>
              </a:ext>
            </a:extLst>
          </p:cNvPr>
          <p:cNvSpPr/>
          <p:nvPr userDrawn="1"/>
        </p:nvSpPr>
        <p:spPr>
          <a:xfrm>
            <a:off x="867960" y="198828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049AD403-7B44-4A65-9B9E-28A06E186567}"/>
              </a:ext>
            </a:extLst>
          </p:cNvPr>
          <p:cNvSpPr/>
          <p:nvPr userDrawn="1"/>
        </p:nvSpPr>
        <p:spPr>
          <a:xfrm>
            <a:off x="4452060" y="198828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E5045E76-C6A9-426E-A841-1059F7B93A57}"/>
              </a:ext>
            </a:extLst>
          </p:cNvPr>
          <p:cNvSpPr/>
          <p:nvPr userDrawn="1"/>
        </p:nvSpPr>
        <p:spPr>
          <a:xfrm>
            <a:off x="8038440" y="197856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Espace réservé pour une image  15">
            <a:extLst>
              <a:ext uri="{FF2B5EF4-FFF2-40B4-BE49-F238E27FC236}">
                <a16:creationId xmlns:a16="http://schemas.microsoft.com/office/drawing/2014/main" id="{46BC9770-0555-4884-A13E-DC13D7954E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7960" y="1988280"/>
            <a:ext cx="3290760" cy="21859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0" name="Espace réservé pour une image  15">
            <a:extLst>
              <a:ext uri="{FF2B5EF4-FFF2-40B4-BE49-F238E27FC236}">
                <a16:creationId xmlns:a16="http://schemas.microsoft.com/office/drawing/2014/main" id="{C4875DD7-4970-4314-A3A8-3B98714C6D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50620" y="1978560"/>
            <a:ext cx="3290760" cy="2195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1" name="Espace réservé pour une image  15">
            <a:extLst>
              <a:ext uri="{FF2B5EF4-FFF2-40B4-BE49-F238E27FC236}">
                <a16:creationId xmlns:a16="http://schemas.microsoft.com/office/drawing/2014/main" id="{E4364BAC-8B3C-4F3B-8885-D3E347EC40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1320" y="1978560"/>
            <a:ext cx="3290760" cy="2195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5" name="Line 5">
            <a:extLst>
              <a:ext uri="{FF2B5EF4-FFF2-40B4-BE49-F238E27FC236}">
                <a16:creationId xmlns:a16="http://schemas.microsoft.com/office/drawing/2014/main" id="{614F521E-16EE-4385-BA2D-2E2DA2BC4D2B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7E849FD0-F05E-4460-B1CD-44E797A4B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8D532DD4-B74D-4C00-962D-F926017E5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17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2">
            <a:extLst>
              <a:ext uri="{FF2B5EF4-FFF2-40B4-BE49-F238E27FC236}">
                <a16:creationId xmlns:a16="http://schemas.microsoft.com/office/drawing/2014/main" id="{55EDD46C-42E1-4A0A-AD2F-F5B37B247734}"/>
              </a:ext>
            </a:extLst>
          </p:cNvPr>
          <p:cNvSpPr/>
          <p:nvPr userDrawn="1"/>
        </p:nvSpPr>
        <p:spPr>
          <a:xfrm>
            <a:off x="0" y="2588040"/>
            <a:ext cx="12200040" cy="2801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0527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ontserrat" panose="00000500000000000000" pitchFamily="2" charset="0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Montserrat" panose="00000500000000000000" pitchFamily="2" charset="0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5">
            <a:extLst>
              <a:ext uri="{FF2B5EF4-FFF2-40B4-BE49-F238E27FC236}">
                <a16:creationId xmlns:a16="http://schemas.microsoft.com/office/drawing/2014/main" id="{3FD14705-47A1-4AFF-92B5-5101B664C839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158D94C-3AB1-4704-8467-D2E6813C4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7C6BC2-BC31-46C3-9C79-5CA05205A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EC44A6F9-384C-4E70-B5E1-48856AF8DA8C}"/>
              </a:ext>
            </a:extLst>
          </p:cNvPr>
          <p:cNvSpPr/>
          <p:nvPr userDrawn="1"/>
        </p:nvSpPr>
        <p:spPr>
          <a:xfrm>
            <a:off x="6096000" y="1639440"/>
            <a:ext cx="0" cy="4570200"/>
          </a:xfrm>
          <a:prstGeom prst="line">
            <a:avLst/>
          </a:prstGeom>
          <a:ln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0C1B409B-B69F-4340-9D66-3D825EFD36F0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7824073-4DD7-446F-82DF-64898B670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F15AE355-6B51-47DB-91E4-F81EAFC4A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BA04DD-8EA1-480F-B0CE-7AEAA4981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9888"/>
            <a:ext cx="4910138" cy="456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49AC0ED-B743-4230-942A-3CF377F5FB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7462" y="1647165"/>
            <a:ext cx="4910138" cy="456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2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95ADCA58-54F8-4668-848F-4C540B7133B8}"/>
              </a:ext>
            </a:extLst>
          </p:cNvPr>
          <p:cNvSpPr/>
          <p:nvPr userDrawn="1"/>
        </p:nvSpPr>
        <p:spPr>
          <a:xfrm>
            <a:off x="412560" y="2011320"/>
            <a:ext cx="6041880" cy="369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D8A3BDFB-D406-4DC1-8C73-85B02DBFE740}"/>
              </a:ext>
            </a:extLst>
          </p:cNvPr>
          <p:cNvSpPr/>
          <p:nvPr userDrawn="1"/>
        </p:nvSpPr>
        <p:spPr>
          <a:xfrm>
            <a:off x="412560" y="1708560"/>
            <a:ext cx="1521720" cy="528120"/>
          </a:xfrm>
          <a:custGeom>
            <a:avLst/>
            <a:gdLst/>
            <a:ahLst/>
            <a:cxnLst/>
            <a:rect l="l" t="t" r="r" b="b"/>
            <a:pathLst>
              <a:path w="1522253" h="528401">
                <a:moveTo>
                  <a:pt x="0" y="0"/>
                </a:moveTo>
                <a:lnTo>
                  <a:pt x="1350803" y="0"/>
                </a:lnTo>
                <a:lnTo>
                  <a:pt x="1522253" y="528401"/>
                </a:lnTo>
                <a:lnTo>
                  <a:pt x="0" y="528401"/>
                </a:lnTo>
                <a:lnTo>
                  <a:pt x="0" y="0"/>
                </a:lnTo>
                <a:close/>
              </a:path>
            </a:pathLst>
          </a:cu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CB859FDC-466F-494F-A7C7-6BFAE25B2997}"/>
              </a:ext>
            </a:extLst>
          </p:cNvPr>
          <p:cNvGrpSpPr/>
          <p:nvPr userDrawn="1"/>
        </p:nvGrpSpPr>
        <p:grpSpPr>
          <a:xfrm>
            <a:off x="7129440" y="2007000"/>
            <a:ext cx="4659120" cy="3693240"/>
            <a:chOff x="7129440" y="2007000"/>
            <a:chExt cx="4659120" cy="3693240"/>
          </a:xfrm>
        </p:grpSpPr>
        <p:sp>
          <p:nvSpPr>
            <p:cNvPr id="31" name="CustomShape 26">
              <a:extLst>
                <a:ext uri="{FF2B5EF4-FFF2-40B4-BE49-F238E27FC236}">
                  <a16:creationId xmlns:a16="http://schemas.microsoft.com/office/drawing/2014/main" id="{E2D30F69-6C87-4D73-A8F8-A9796A5FB0FA}"/>
                </a:ext>
              </a:extLst>
            </p:cNvPr>
            <p:cNvSpPr/>
            <p:nvPr/>
          </p:nvSpPr>
          <p:spPr>
            <a:xfrm>
              <a:off x="7129440" y="2007000"/>
              <a:ext cx="4659120" cy="369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30">
              <a:extLst>
                <a:ext uri="{FF2B5EF4-FFF2-40B4-BE49-F238E27FC236}">
                  <a16:creationId xmlns:a16="http://schemas.microsoft.com/office/drawing/2014/main" id="{DBE9F283-E88E-448F-B1D8-F02973A104A5}"/>
                </a:ext>
              </a:extLst>
            </p:cNvPr>
            <p:cNvSpPr/>
            <p:nvPr/>
          </p:nvSpPr>
          <p:spPr>
            <a:xfrm>
              <a:off x="8400960" y="2659680"/>
              <a:ext cx="220824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fr-FR" sz="4000" b="0" strike="noStrike" spc="-1" dirty="0">
                <a:latin typeface="Arial"/>
              </a:endParaRPr>
            </a:p>
          </p:txBody>
        </p:sp>
        <p:sp>
          <p:nvSpPr>
            <p:cNvPr id="36" name="CustomShape 35">
              <a:extLst>
                <a:ext uri="{FF2B5EF4-FFF2-40B4-BE49-F238E27FC236}">
                  <a16:creationId xmlns:a16="http://schemas.microsoft.com/office/drawing/2014/main" id="{DA089BC7-CBFE-456D-A866-BBC1AFAC6F56}"/>
                </a:ext>
              </a:extLst>
            </p:cNvPr>
            <p:cNvSpPr/>
            <p:nvPr/>
          </p:nvSpPr>
          <p:spPr>
            <a:xfrm>
              <a:off x="8409600" y="4321440"/>
              <a:ext cx="220824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fr-FR" sz="4000" b="0" strike="noStrike" spc="-1" dirty="0">
                <a:latin typeface="Arial"/>
              </a:endParaRPr>
            </a:p>
          </p:txBody>
        </p:sp>
      </p:grpSp>
      <p:sp>
        <p:nvSpPr>
          <p:cNvPr id="42" name="CustomShape 37">
            <a:extLst>
              <a:ext uri="{FF2B5EF4-FFF2-40B4-BE49-F238E27FC236}">
                <a16:creationId xmlns:a16="http://schemas.microsoft.com/office/drawing/2014/main" id="{EF73BCA7-1524-403C-BE8B-BEDBE48DE5DC}"/>
              </a:ext>
            </a:extLst>
          </p:cNvPr>
          <p:cNvSpPr/>
          <p:nvPr userDrawn="1"/>
        </p:nvSpPr>
        <p:spPr>
          <a:xfrm>
            <a:off x="7115040" y="1703880"/>
            <a:ext cx="1521720" cy="528120"/>
          </a:xfrm>
          <a:custGeom>
            <a:avLst/>
            <a:gdLst/>
            <a:ahLst/>
            <a:cxnLst/>
            <a:rect l="l" t="t" r="r" b="b"/>
            <a:pathLst>
              <a:path w="1522253" h="528401">
                <a:moveTo>
                  <a:pt x="0" y="0"/>
                </a:moveTo>
                <a:lnTo>
                  <a:pt x="1350803" y="0"/>
                </a:lnTo>
                <a:lnTo>
                  <a:pt x="1522253" y="528401"/>
                </a:lnTo>
                <a:lnTo>
                  <a:pt x="0" y="5284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4B3DF992-9CEB-4047-84AB-1720073D45DC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25725140-7D0B-453F-BCB3-45F8C3CE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CE380123-3079-4C03-A082-7059C6208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2AF46-C1F6-4BAB-A9C7-64E1CBE8C6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700" y="1816100"/>
            <a:ext cx="119380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E83022D-B6D1-42E4-AE16-58303DDCEA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15800" y="1824831"/>
            <a:ext cx="119380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6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700DA9-4234-4548-8B48-8D947D7F26EB}"/>
              </a:ext>
            </a:extLst>
          </p:cNvPr>
          <p:cNvSpPr/>
          <p:nvPr userDrawn="1"/>
        </p:nvSpPr>
        <p:spPr>
          <a:xfrm>
            <a:off x="160866" y="2587917"/>
            <a:ext cx="12039601" cy="2802317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7A319805-E166-4044-979C-2975D77A9A90}"/>
              </a:ext>
            </a:extLst>
          </p:cNvPr>
          <p:cNvSpPr/>
          <p:nvPr userDrawn="1"/>
        </p:nvSpPr>
        <p:spPr>
          <a:xfrm rot="20420377">
            <a:off x="-384725" y="1910836"/>
            <a:ext cx="3484520" cy="4186820"/>
          </a:xfrm>
          <a:custGeom>
            <a:avLst/>
            <a:gdLst>
              <a:gd name="connsiteX0" fmla="*/ 0 w 4171004"/>
              <a:gd name="connsiteY0" fmla="*/ 0 h 4684375"/>
              <a:gd name="connsiteX1" fmla="*/ 4171004 w 4171004"/>
              <a:gd name="connsiteY1" fmla="*/ 0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3813776 w 4171004"/>
              <a:gd name="connsiteY1" fmla="*/ 1530188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4288 w 4171004"/>
              <a:gd name="connsiteY3" fmla="*/ 2175500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851267 w 4171004"/>
              <a:gd name="connsiteY3" fmla="*/ 3472791 h 4684375"/>
              <a:gd name="connsiteX4" fmla="*/ 0 w 4171004"/>
              <a:gd name="connsiteY4" fmla="*/ 0 h 4684375"/>
              <a:gd name="connsiteX0" fmla="*/ 1196540 w 3319739"/>
              <a:gd name="connsiteY0" fmla="*/ 0 h 4671139"/>
              <a:gd name="connsiteX1" fmla="*/ 3262150 w 3319739"/>
              <a:gd name="connsiteY1" fmla="*/ 700365 h 4671139"/>
              <a:gd name="connsiteX2" fmla="*/ 3319739 w 3319739"/>
              <a:gd name="connsiteY2" fmla="*/ 4671139 h 4671139"/>
              <a:gd name="connsiteX3" fmla="*/ 2 w 3319739"/>
              <a:gd name="connsiteY3" fmla="*/ 3459555 h 4671139"/>
              <a:gd name="connsiteX4" fmla="*/ 1196540 w 3319739"/>
              <a:gd name="connsiteY4" fmla="*/ 0 h 4671139"/>
              <a:gd name="connsiteX0" fmla="*/ 1196541 w 3319740"/>
              <a:gd name="connsiteY0" fmla="*/ 0 h 4671139"/>
              <a:gd name="connsiteX1" fmla="*/ 3262151 w 3319740"/>
              <a:gd name="connsiteY1" fmla="*/ 700365 h 4671139"/>
              <a:gd name="connsiteX2" fmla="*/ 3319740 w 3319740"/>
              <a:gd name="connsiteY2" fmla="*/ 4671139 h 4671139"/>
              <a:gd name="connsiteX3" fmla="*/ 3 w 3319740"/>
              <a:gd name="connsiteY3" fmla="*/ 3459555 h 4671139"/>
              <a:gd name="connsiteX4" fmla="*/ 1196541 w 3319740"/>
              <a:gd name="connsiteY4" fmla="*/ 0 h 4671139"/>
              <a:gd name="connsiteX0" fmla="*/ 1196542 w 3319741"/>
              <a:gd name="connsiteY0" fmla="*/ 0 h 4671139"/>
              <a:gd name="connsiteX1" fmla="*/ 3262152 w 3319741"/>
              <a:gd name="connsiteY1" fmla="*/ 700365 h 4671139"/>
              <a:gd name="connsiteX2" fmla="*/ 3319741 w 3319741"/>
              <a:gd name="connsiteY2" fmla="*/ 4671139 h 4671139"/>
              <a:gd name="connsiteX3" fmla="*/ 4 w 3319741"/>
              <a:gd name="connsiteY3" fmla="*/ 3459555 h 4671139"/>
              <a:gd name="connsiteX4" fmla="*/ 1196542 w 3319741"/>
              <a:gd name="connsiteY4" fmla="*/ 0 h 4671139"/>
              <a:gd name="connsiteX0" fmla="*/ 1176544 w 3319741"/>
              <a:gd name="connsiteY0" fmla="*/ 0 h 4725650"/>
              <a:gd name="connsiteX1" fmla="*/ 3262152 w 3319741"/>
              <a:gd name="connsiteY1" fmla="*/ 754876 h 4725650"/>
              <a:gd name="connsiteX2" fmla="*/ 3319741 w 3319741"/>
              <a:gd name="connsiteY2" fmla="*/ 4725650 h 4725650"/>
              <a:gd name="connsiteX3" fmla="*/ 4 w 3319741"/>
              <a:gd name="connsiteY3" fmla="*/ 3514066 h 4725650"/>
              <a:gd name="connsiteX4" fmla="*/ 1176544 w 3319741"/>
              <a:gd name="connsiteY4" fmla="*/ 0 h 4725650"/>
              <a:gd name="connsiteX0" fmla="*/ 1146041 w 3319741"/>
              <a:gd name="connsiteY0" fmla="*/ 0 h 4728654"/>
              <a:gd name="connsiteX1" fmla="*/ 3262152 w 3319741"/>
              <a:gd name="connsiteY1" fmla="*/ 757880 h 4728654"/>
              <a:gd name="connsiteX2" fmla="*/ 3319741 w 3319741"/>
              <a:gd name="connsiteY2" fmla="*/ 4728654 h 4728654"/>
              <a:gd name="connsiteX3" fmla="*/ 4 w 3319741"/>
              <a:gd name="connsiteY3" fmla="*/ 3517070 h 4728654"/>
              <a:gd name="connsiteX4" fmla="*/ 1146041 w 3319741"/>
              <a:gd name="connsiteY4" fmla="*/ 0 h 4728654"/>
              <a:gd name="connsiteX0" fmla="*/ 1151597 w 3325297"/>
              <a:gd name="connsiteY0" fmla="*/ 0 h 4728654"/>
              <a:gd name="connsiteX1" fmla="*/ 3267708 w 3325297"/>
              <a:gd name="connsiteY1" fmla="*/ 757880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1151597 w 3325297"/>
              <a:gd name="connsiteY0" fmla="*/ 0 h 4728654"/>
              <a:gd name="connsiteX1" fmla="*/ 3277133 w 3325297"/>
              <a:gd name="connsiteY1" fmla="*/ 1416479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960509 w 3325304"/>
              <a:gd name="connsiteY0" fmla="*/ 0 h 4149589"/>
              <a:gd name="connsiteX1" fmla="*/ 3277140 w 3325304"/>
              <a:gd name="connsiteY1" fmla="*/ 837414 h 4149589"/>
              <a:gd name="connsiteX2" fmla="*/ 3325304 w 3325304"/>
              <a:gd name="connsiteY2" fmla="*/ 4149589 h 4149589"/>
              <a:gd name="connsiteX3" fmla="*/ 11 w 3325304"/>
              <a:gd name="connsiteY3" fmla="*/ 2962992 h 4149589"/>
              <a:gd name="connsiteX4" fmla="*/ 960509 w 3325304"/>
              <a:gd name="connsiteY4" fmla="*/ 0 h 4149589"/>
              <a:gd name="connsiteX0" fmla="*/ 936158 w 3325307"/>
              <a:gd name="connsiteY0" fmla="*/ 0 h 4090859"/>
              <a:gd name="connsiteX1" fmla="*/ 3277143 w 3325307"/>
              <a:gd name="connsiteY1" fmla="*/ 778684 h 4090859"/>
              <a:gd name="connsiteX2" fmla="*/ 3325307 w 3325307"/>
              <a:gd name="connsiteY2" fmla="*/ 4090859 h 4090859"/>
              <a:gd name="connsiteX3" fmla="*/ 14 w 3325307"/>
              <a:gd name="connsiteY3" fmla="*/ 2904262 h 4090859"/>
              <a:gd name="connsiteX4" fmla="*/ 936158 w 3325307"/>
              <a:gd name="connsiteY4" fmla="*/ 0 h 4090859"/>
              <a:gd name="connsiteX0" fmla="*/ 954317 w 3325306"/>
              <a:gd name="connsiteY0" fmla="*/ 0 h 4141688"/>
              <a:gd name="connsiteX1" fmla="*/ 3277142 w 3325306"/>
              <a:gd name="connsiteY1" fmla="*/ 829513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79488 w 3325306"/>
              <a:gd name="connsiteY1" fmla="*/ 860695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80133 w 3325306"/>
              <a:gd name="connsiteY1" fmla="*/ 830582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1313634 w 3684623"/>
              <a:gd name="connsiteY0" fmla="*/ 0 h 4141688"/>
              <a:gd name="connsiteX1" fmla="*/ 3639450 w 3684623"/>
              <a:gd name="connsiteY1" fmla="*/ 830582 h 4141688"/>
              <a:gd name="connsiteX2" fmla="*/ 3684623 w 3684623"/>
              <a:gd name="connsiteY2" fmla="*/ 4141688 h 4141688"/>
              <a:gd name="connsiteX3" fmla="*/ 3 w 3684623"/>
              <a:gd name="connsiteY3" fmla="*/ 2816492 h 4141688"/>
              <a:gd name="connsiteX4" fmla="*/ 1313634 w 3684623"/>
              <a:gd name="connsiteY4" fmla="*/ 0 h 4141688"/>
              <a:gd name="connsiteX0" fmla="*/ 1114596 w 3485585"/>
              <a:gd name="connsiteY0" fmla="*/ 0 h 4141688"/>
              <a:gd name="connsiteX1" fmla="*/ 3440412 w 3485585"/>
              <a:gd name="connsiteY1" fmla="*/ 830582 h 4141688"/>
              <a:gd name="connsiteX2" fmla="*/ 3485585 w 3485585"/>
              <a:gd name="connsiteY2" fmla="*/ 4141688 h 4141688"/>
              <a:gd name="connsiteX3" fmla="*/ 6 w 3485585"/>
              <a:gd name="connsiteY3" fmla="*/ 2901090 h 4141688"/>
              <a:gd name="connsiteX4" fmla="*/ 1114596 w 3485585"/>
              <a:gd name="connsiteY4" fmla="*/ 0 h 4141688"/>
              <a:gd name="connsiteX0" fmla="*/ 1114596 w 3484098"/>
              <a:gd name="connsiteY0" fmla="*/ 0 h 4070354"/>
              <a:gd name="connsiteX1" fmla="*/ 3440412 w 3484098"/>
              <a:gd name="connsiteY1" fmla="*/ 830582 h 4070354"/>
              <a:gd name="connsiteX2" fmla="*/ 3484098 w 3484098"/>
              <a:gd name="connsiteY2" fmla="*/ 4070354 h 4070354"/>
              <a:gd name="connsiteX3" fmla="*/ 6 w 3484098"/>
              <a:gd name="connsiteY3" fmla="*/ 2901090 h 4070354"/>
              <a:gd name="connsiteX4" fmla="*/ 1114596 w 3484098"/>
              <a:gd name="connsiteY4" fmla="*/ 0 h 4070354"/>
              <a:gd name="connsiteX0" fmla="*/ 1114596 w 3484517"/>
              <a:gd name="connsiteY0" fmla="*/ 0 h 4144677"/>
              <a:gd name="connsiteX1" fmla="*/ 3440412 w 3484517"/>
              <a:gd name="connsiteY1" fmla="*/ 830582 h 4144677"/>
              <a:gd name="connsiteX2" fmla="*/ 3484517 w 3484517"/>
              <a:gd name="connsiteY2" fmla="*/ 4144677 h 4144677"/>
              <a:gd name="connsiteX3" fmla="*/ 6 w 3484517"/>
              <a:gd name="connsiteY3" fmla="*/ 2901090 h 4144677"/>
              <a:gd name="connsiteX4" fmla="*/ 1114596 w 3484517"/>
              <a:gd name="connsiteY4" fmla="*/ 0 h 4144677"/>
              <a:gd name="connsiteX0" fmla="*/ 996641 w 3484520"/>
              <a:gd name="connsiteY0" fmla="*/ 0 h 4186820"/>
              <a:gd name="connsiteX1" fmla="*/ 3440415 w 3484520"/>
              <a:gd name="connsiteY1" fmla="*/ 872725 h 4186820"/>
              <a:gd name="connsiteX2" fmla="*/ 3484520 w 3484520"/>
              <a:gd name="connsiteY2" fmla="*/ 4186820 h 4186820"/>
              <a:gd name="connsiteX3" fmla="*/ 9 w 3484520"/>
              <a:gd name="connsiteY3" fmla="*/ 2943233 h 4186820"/>
              <a:gd name="connsiteX4" fmla="*/ 996641 w 3484520"/>
              <a:gd name="connsiteY4" fmla="*/ 0 h 41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520" h="4186820">
                <a:moveTo>
                  <a:pt x="996641" y="0"/>
                </a:moveTo>
                <a:lnTo>
                  <a:pt x="3440415" y="872725"/>
                </a:lnTo>
                <a:lnTo>
                  <a:pt x="3484520" y="4186820"/>
                </a:lnTo>
                <a:lnTo>
                  <a:pt x="9" y="2943233"/>
                </a:lnTo>
                <a:cubicBezTo>
                  <a:pt x="-1420" y="2218066"/>
                  <a:pt x="163243" y="2487335"/>
                  <a:pt x="996641" y="0"/>
                </a:cubicBez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452056E-26EC-AE47-855C-4A6F0998A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538" y="2946235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670D81-0F14-FE42-95F2-0982BF1A9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313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B9993074-28DB-6347-BB13-EE82E8CCA8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088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68D2A1C9-2A87-40AF-94C4-5DFCF89C3C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2AD5A938-BB32-4DF2-BA57-6E25D21A0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9FA48C7A-EBBD-4C15-A1E0-B3CAED543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2">
            <a:extLst>
              <a:ext uri="{FF2B5EF4-FFF2-40B4-BE49-F238E27FC236}">
                <a16:creationId xmlns:a16="http://schemas.microsoft.com/office/drawing/2014/main" id="{55EDD46C-42E1-4A0A-AD2F-F5B37B247734}"/>
              </a:ext>
            </a:extLst>
          </p:cNvPr>
          <p:cNvSpPr/>
          <p:nvPr userDrawn="1"/>
        </p:nvSpPr>
        <p:spPr>
          <a:xfrm>
            <a:off x="0" y="2588040"/>
            <a:ext cx="12200040" cy="2801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31ABF396-05CE-41FC-A2D0-26CB39E5448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AA567EEF-871A-43C2-B627-3F0239D2B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FF52C885-1329-463F-A85D-E48E78211E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5EB9AC-2180-445A-967A-EA48C8DBC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667" y="2959100"/>
            <a:ext cx="2028825" cy="213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0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5">
            <a:extLst>
              <a:ext uri="{FF2B5EF4-FFF2-40B4-BE49-F238E27FC236}">
                <a16:creationId xmlns:a16="http://schemas.microsoft.com/office/drawing/2014/main" id="{897A8F60-9138-4F39-8849-6F7A8DE086ED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2949CF74-442C-4FE6-AE06-8B63F3A9E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F468B1C9-EE69-4B2C-A5F2-DB905EB06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3881070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47" name="Line 1">
            <a:extLst>
              <a:ext uri="{FF2B5EF4-FFF2-40B4-BE49-F238E27FC236}">
                <a16:creationId xmlns:a16="http://schemas.microsoft.com/office/drawing/2014/main" id="{1696E4F7-CA0E-4B04-952D-CD3E4CF2B71C}"/>
              </a:ext>
            </a:extLst>
          </p:cNvPr>
          <p:cNvSpPr/>
          <p:nvPr userDrawn="1"/>
        </p:nvSpPr>
        <p:spPr>
          <a:xfrm>
            <a:off x="4836960" y="-74520"/>
            <a:ext cx="0" cy="6730200"/>
          </a:xfrm>
          <a:prstGeom prst="line">
            <a:avLst/>
          </a:prstGeom>
          <a:ln w="3168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4048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Google Shape;877;p51">
            <a:extLst>
              <a:ext uri="{FF2B5EF4-FFF2-40B4-BE49-F238E27FC236}">
                <a16:creationId xmlns:a16="http://schemas.microsoft.com/office/drawing/2014/main" id="{5DB9E9D6-5341-F945-8E22-099606B35AD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C1B83BBF-99A1-47A2-9878-A46AE625199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0C7D337-AA90-482E-82DE-2FDA1ADE4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9EEACC5B-BB21-4024-8E0A-23E93880ED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5A05D81B-B638-403A-9D53-92C65F371FFF}"/>
              </a:ext>
            </a:extLst>
          </p:cNvPr>
          <p:cNvSpPr/>
          <p:nvPr userDrawn="1"/>
        </p:nvSpPr>
        <p:spPr>
          <a:xfrm>
            <a:off x="-69480" y="6679080"/>
            <a:ext cx="12304440" cy="17856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4ECE840-074E-4EF4-8634-00EA0695A344}"/>
              </a:ext>
            </a:extLst>
          </p:cNvPr>
          <p:cNvPicPr/>
          <p:nvPr userDrawn="1"/>
        </p:nvPicPr>
        <p:blipFill>
          <a:blip r:embed="rId19"/>
          <a:stretch/>
        </p:blipFill>
        <p:spPr>
          <a:xfrm>
            <a:off x="10309320" y="122400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593B0AEF-0013-434A-AC3E-19B1FB7D1F5D}"/>
              </a:ext>
            </a:extLst>
          </p:cNvPr>
          <p:cNvSpPr txBox="1">
            <a:spLocks/>
          </p:cNvSpPr>
          <p:nvPr userDrawn="1"/>
        </p:nvSpPr>
        <p:spPr>
          <a:xfrm>
            <a:off x="8736238" y="429547"/>
            <a:ext cx="1573082" cy="318389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50000"/>
              </a:lnSpc>
            </a:pPr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Nom de l’événement</a:t>
            </a:r>
          </a:p>
        </p:txBody>
      </p:sp>
    </p:spTree>
    <p:extLst>
      <p:ext uri="{BB962C8B-B14F-4D97-AF65-F5344CB8AC3E}">
        <p14:creationId xmlns:p14="http://schemas.microsoft.com/office/powerpoint/2010/main" val="27045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22" r:id="rId3"/>
    <p:sldLayoutId id="2147483823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36" r:id="rId14"/>
    <p:sldLayoutId id="2147483829" r:id="rId15"/>
    <p:sldLayoutId id="2147483832" r:id="rId16"/>
    <p:sldLayoutId id="21474838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837" r:id="rId2"/>
    <p:sldLayoutId id="2147483778" r:id="rId3"/>
    <p:sldLayoutId id="21474837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47D3F3FB-5131-8924-B9C9-DEA91A21FF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791376" y="3618739"/>
            <a:ext cx="8426369" cy="1149532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2594614" y="3838800"/>
            <a:ext cx="7002769" cy="7094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i="1" noProof="0" dirty="0">
                <a:solidFill>
                  <a:srgbClr val="0A0096"/>
                </a:solidFill>
                <a:latin typeface="Montserrat" panose="00000800000000000000" pitchFamily="2" charset="0"/>
              </a:rPr>
              <a:t>Eveil judo – 4/5 ans</a:t>
            </a:r>
          </a:p>
          <a:p>
            <a:endParaRPr lang="fr-FR" sz="2800" noProof="0" dirty="0">
              <a:solidFill>
                <a:srgbClr val="0A0096"/>
              </a:solidFill>
              <a:latin typeface="Montserrat" panose="000008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78E40A-6D3C-F947-AB65-EDFB398C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BD3D-50C6-FE4E-6DC4-A28159A82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04B9D3-F7B9-3194-6496-659516719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67" y="786865"/>
            <a:ext cx="8066088" cy="452402"/>
          </a:xfrm>
        </p:spPr>
        <p:txBody>
          <a:bodyPr/>
          <a:lstStyle/>
          <a:p>
            <a:r>
              <a:rPr lang="fr-FR" sz="2000" noProof="0" dirty="0"/>
              <a:t>2.5 - Caractéristiques sociales et relationnelles</a:t>
            </a:r>
          </a:p>
          <a:p>
            <a:endParaRPr lang="fr-FR" sz="20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176FB6-6A67-36D0-5970-E62F0B92C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7216" y="5279725"/>
            <a:ext cx="8610738" cy="6780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>
                <a:solidFill>
                  <a:srgbClr val="FF0000"/>
                </a:solidFill>
              </a:rPr>
              <a:t>La situation d’opposition libre ou sans consignes suffisantes est inadaptée pour l’enfant de cet âge.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Favoriser l’engagement de l’enfant dans une situation d’interaction (support commun, but commun, organisation de l’espace, jeux symboliques…)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9E06316-5EF8-DA37-1051-DC892BFFA52C}"/>
              </a:ext>
            </a:extLst>
          </p:cNvPr>
          <p:cNvSpPr txBox="1">
            <a:spLocks/>
          </p:cNvSpPr>
          <p:nvPr/>
        </p:nvSpPr>
        <p:spPr>
          <a:xfrm>
            <a:off x="154046" y="5572161"/>
            <a:ext cx="3003933" cy="452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noProof="0" dirty="0"/>
              <a:t>Implication pédagogique</a:t>
            </a:r>
            <a:r>
              <a:rPr lang="fr-FR" noProof="0" dirty="0"/>
              <a:t> :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2D9F136-2CB1-B455-7BBE-1B257515D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66400"/>
              </p:ext>
            </p:extLst>
          </p:nvPr>
        </p:nvGraphicFramePr>
        <p:xfrm>
          <a:off x="629187" y="1239267"/>
          <a:ext cx="10471150" cy="3610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061">
                  <a:extLst>
                    <a:ext uri="{9D8B030D-6E8A-4147-A177-3AD203B41FA5}">
                      <a16:colId xmlns:a16="http://schemas.microsoft.com/office/drawing/2014/main" val="419927866"/>
                    </a:ext>
                  </a:extLst>
                </a:gridCol>
                <a:gridCol w="4277657">
                  <a:extLst>
                    <a:ext uri="{9D8B030D-6E8A-4147-A177-3AD203B41FA5}">
                      <a16:colId xmlns:a16="http://schemas.microsoft.com/office/drawing/2014/main" val="3663985967"/>
                    </a:ext>
                  </a:extLst>
                </a:gridCol>
                <a:gridCol w="4191432">
                  <a:extLst>
                    <a:ext uri="{9D8B030D-6E8A-4147-A177-3AD203B41FA5}">
                      <a16:colId xmlns:a16="http://schemas.microsoft.com/office/drawing/2014/main" val="3141061135"/>
                    </a:ext>
                  </a:extLst>
                </a:gridCol>
              </a:tblGrid>
              <a:tr h="29973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Capacité sociale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Comportement typique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Applications en judo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52950"/>
                  </a:ext>
                </a:extLst>
              </a:tr>
              <a:tr h="5811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Relation Sociale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Intérêt pour l’exploration sociale et découverte des objets qui l’entourent.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Parcours, jeux en groupe, à deux…</a:t>
                      </a: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Ranger le matériel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24983"/>
                  </a:ext>
                </a:extLst>
              </a:tr>
              <a:tr h="5811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La pensée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Rapports sociaux exclusivement guidés par les émotions et la pensée egocentrique engendrant des conflits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Mettre en place des médiations symboliques : l’arbitre, le rituel.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73300"/>
                  </a:ext>
                </a:extLst>
              </a:tr>
              <a:tr h="5811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Jugement moral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Il considère l’enseignant comme tout puissant         </a:t>
                      </a: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est très sensible aux approbations et désapprobations de l’enseignant.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Toutes les expériences du jeu et des interactions sociales.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45600"/>
                  </a:ext>
                </a:extLst>
              </a:tr>
              <a:tr h="5811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Relation avec l’enseignant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noProof="0" dirty="0"/>
                        <a:t>Recherche de la nécessité d’un climat de confiance. Besoin d’amour, de sécurité et d’autorité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Mise en place de rituels, repères fixes. Echanges, valorisation, règles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22202"/>
                  </a:ext>
                </a:extLst>
              </a:tr>
              <a:tr h="5811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L’opposition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Il aime rivaliser mais lorsque l’opposition est trop importante, l’inquiétude peut s’installer.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1-Activité solitaire 2-Activité parallèle 3- Activité associative 4- Activité collective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4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07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69CB-7D9B-5FD5-C54B-37783C1B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C73EE-93DB-268E-B060-D97004F497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750" y="708238"/>
            <a:ext cx="8066088" cy="473285"/>
          </a:xfrm>
          <a:prstGeom prst="rect">
            <a:avLst/>
          </a:prstGeom>
        </p:spPr>
        <p:txBody>
          <a:bodyPr/>
          <a:lstStyle/>
          <a:p>
            <a:r>
              <a:rPr lang="fr-FR" sz="2000" b="1" noProof="0" dirty="0"/>
              <a:t>2.6 - Synthèse</a:t>
            </a:r>
            <a:endParaRPr lang="fr-FR" sz="2000" noProof="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2ADED1A-1532-479C-56E8-E4E8E01975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002" y="1391920"/>
            <a:ext cx="11089957" cy="4521199"/>
          </a:xfrm>
        </p:spPr>
        <p:txBody>
          <a:bodyPr/>
          <a:lstStyle/>
          <a:p>
            <a:r>
              <a:rPr lang="fr-FR" noProof="0" dirty="0">
                <a:solidFill>
                  <a:srgbClr val="090095"/>
                </a:solidFill>
              </a:rPr>
              <a:t>4-5 ans c’est « l’âge de la grâce »: l’enfant acquière une meilleure perception des possibilités de son corps et des caractéristiques spatiales et temporelles de l’environnement. Il parvient rapidement à une meilleure maitrise gestuelle. </a:t>
            </a:r>
          </a:p>
          <a:p>
            <a:r>
              <a:rPr lang="fr-FR" noProof="0" dirty="0">
                <a:solidFill>
                  <a:srgbClr val="090095"/>
                </a:solidFill>
              </a:rPr>
              <a:t>Il est dans une période favorable au développement du potentiel du système nerveux qui conduit à l’amélioration des habiletés motrices.</a:t>
            </a:r>
          </a:p>
          <a:p>
            <a:r>
              <a:rPr lang="fr-FR" noProof="0" dirty="0">
                <a:solidFill>
                  <a:srgbClr val="090095"/>
                </a:solidFill>
              </a:rPr>
              <a:t>Les temps d’effort doivent être courts, variés et dynamiques, sans surcharges mécaniques.</a:t>
            </a:r>
          </a:p>
          <a:p>
            <a:r>
              <a:rPr lang="fr-FR" noProof="0" dirty="0">
                <a:solidFill>
                  <a:srgbClr val="090095"/>
                </a:solidFill>
              </a:rPr>
              <a:t>L’enfant est dans une phase d’imitation, de reproduction globale qui précède une phase analytique qui débute à 6 ans.</a:t>
            </a:r>
          </a:p>
          <a:p>
            <a:r>
              <a:rPr lang="fr-FR" noProof="0" dirty="0">
                <a:solidFill>
                  <a:srgbClr val="090095"/>
                </a:solidFill>
              </a:rPr>
              <a:t>A 4 ans, il baigne dans un univers magique et maternel tout disposé à satisfaire ses volontés.</a:t>
            </a:r>
          </a:p>
          <a:p>
            <a:r>
              <a:rPr lang="fr-FR" noProof="0" dirty="0">
                <a:solidFill>
                  <a:srgbClr val="090095"/>
                </a:solidFill>
              </a:rPr>
              <a:t>Entre 4 et 5 ans, il s’élance vers le monde matériel et social qui l’entoure, en en respectant progressivement les règles.</a:t>
            </a:r>
          </a:p>
          <a:p>
            <a:r>
              <a:rPr lang="fr-FR" noProof="0" dirty="0">
                <a:solidFill>
                  <a:srgbClr val="090095"/>
                </a:solidFill>
              </a:rPr>
              <a:t>Il consolide ses pouvoirs physiques et sa confiance en lui par la rivalité. Mais si celle si est trop importante, l’inquiétude peut s’installer et dégrader les relations interpersonnelles.</a:t>
            </a:r>
          </a:p>
        </p:txBody>
      </p:sp>
    </p:spTree>
    <p:extLst>
      <p:ext uri="{BB962C8B-B14F-4D97-AF65-F5344CB8AC3E}">
        <p14:creationId xmlns:p14="http://schemas.microsoft.com/office/powerpoint/2010/main" val="322490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38CA5-D682-4C9B-8638-240A72C5C2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400" noProof="0" dirty="0"/>
              <a:t>3- Les objectifs de l’Eveil judo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751D86-729A-40F4-9039-F8F40DFC3F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1987" y="1354272"/>
            <a:ext cx="10471150" cy="3632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b="1" noProof="0" dirty="0"/>
              <a:t>Amélioration de la qualité gestuelle dans les 3 HMF: Equilibration, Locomotion, Préhension</a:t>
            </a:r>
          </a:p>
          <a:p>
            <a:pPr marL="342900" indent="-342900">
              <a:buFont typeface="+mj-lt"/>
              <a:buAutoNum type="arabicPeriod"/>
            </a:pPr>
            <a:endParaRPr lang="fr-FR" b="1" noProof="0" dirty="0"/>
          </a:p>
          <a:p>
            <a:pPr marL="342900" indent="-342900">
              <a:buFont typeface="+mj-lt"/>
              <a:buAutoNum type="arabicPeriod"/>
            </a:pPr>
            <a:r>
              <a:rPr lang="fr-FR" b="1" noProof="0" dirty="0"/>
              <a:t>Le développement de la capacité de se repérer dans le temps et dans l’espace (dessus, dessous, devant, l’arrière, </a:t>
            </a:r>
            <a:r>
              <a:rPr lang="fr-FR" b="1" noProof="0" dirty="0" err="1"/>
              <a:t>entre,etc</a:t>
            </a:r>
            <a:r>
              <a:rPr lang="fr-FR" b="1" noProof="0" dirty="0"/>
              <a:t>…différencier les rythmes simples)</a:t>
            </a:r>
          </a:p>
          <a:p>
            <a:pPr marL="342900" indent="-342900">
              <a:buFont typeface="+mj-lt"/>
              <a:buAutoNum type="arabicPeriod"/>
            </a:pPr>
            <a:endParaRPr lang="fr-FR" b="1" noProof="0" dirty="0"/>
          </a:p>
          <a:p>
            <a:pPr marL="342900" indent="-342900">
              <a:buFont typeface="+mj-lt"/>
              <a:buAutoNum type="arabicPeriod"/>
            </a:pPr>
            <a:r>
              <a:rPr lang="fr-FR" b="1" noProof="0" dirty="0"/>
              <a:t>Le développement de la capacité d’attention ( réagit rapidement à un signal, s’implique dans l’action,…)</a:t>
            </a:r>
          </a:p>
          <a:p>
            <a:pPr marL="342900" indent="-342900">
              <a:buFont typeface="+mj-lt"/>
              <a:buAutoNum type="arabicPeriod"/>
            </a:pPr>
            <a:endParaRPr lang="fr-FR" b="1" noProof="0" dirty="0"/>
          </a:p>
          <a:p>
            <a:pPr marL="342900" indent="-342900">
              <a:buFont typeface="+mj-lt"/>
              <a:buAutoNum type="arabicPeriod"/>
            </a:pPr>
            <a:r>
              <a:rPr lang="fr-FR" b="1" noProof="0" dirty="0"/>
              <a:t>Le développement de la capacité relationnelle (l’enfant se reconnait partenaire ou adversaire, reconnait son </a:t>
            </a:r>
            <a:r>
              <a:rPr lang="fr-FR" b="1" noProof="0" dirty="0" err="1"/>
              <a:t>role</a:t>
            </a:r>
            <a:r>
              <a:rPr lang="fr-FR" b="1" noProof="0" dirty="0"/>
              <a:t> dans les jeux…)</a:t>
            </a:r>
          </a:p>
          <a:p>
            <a:pPr marL="342900" indent="-342900">
              <a:buFont typeface="+mj-lt"/>
              <a:buAutoNum type="arabicPeriod"/>
            </a:pPr>
            <a:endParaRPr lang="fr-FR" b="1" noProof="0" dirty="0"/>
          </a:p>
          <a:p>
            <a:pPr marL="342900" indent="-342900">
              <a:buFont typeface="+mj-lt"/>
              <a:buAutoNum type="arabicPeriod"/>
            </a:pPr>
            <a:r>
              <a:rPr lang="fr-FR" b="1" noProof="0" dirty="0"/>
              <a:t>La maitrise des connaissances élémentaires du judo ( les rituels et usages sur un tatami, l’habillage, l’</a:t>
            </a:r>
            <a:r>
              <a:rPr lang="fr-FR" b="1" noProof="0" dirty="0" err="1"/>
              <a:t>hygiene</a:t>
            </a:r>
            <a:r>
              <a:rPr lang="fr-FR" b="1" noProof="0" dirty="0"/>
              <a:t>, quelques mots du vocabulaire japonais…)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B0ADA43-C9E7-1B79-EE4B-E4CCF5E6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5" y="1266093"/>
            <a:ext cx="1243965" cy="135735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veil Judo – Laxou Judo Jujitsu">
            <a:extLst>
              <a:ext uri="{FF2B5EF4-FFF2-40B4-BE49-F238E27FC236}">
                <a16:creationId xmlns:a16="http://schemas.microsoft.com/office/drawing/2014/main" id="{2FFE5348-398C-AF32-2005-8824E163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5" y="3105364"/>
            <a:ext cx="1315442" cy="13024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eil Judo – Laxou Judo Jujitsu">
            <a:extLst>
              <a:ext uri="{FF2B5EF4-FFF2-40B4-BE49-F238E27FC236}">
                <a16:creationId xmlns:a16="http://schemas.microsoft.com/office/drawing/2014/main" id="{475439D0-4367-CFC4-30D7-2C4C690B7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16920" r="32097" b="7252"/>
          <a:stretch>
            <a:fillRect/>
          </a:stretch>
        </p:blipFill>
        <p:spPr bwMode="auto">
          <a:xfrm>
            <a:off x="131025" y="4889725"/>
            <a:ext cx="1315442" cy="12691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D188FA-C042-4741-BF05-C6AA7CCC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069" y="709126"/>
            <a:ext cx="8531162" cy="978271"/>
          </a:xfrm>
        </p:spPr>
        <p:txBody>
          <a:bodyPr/>
          <a:lstStyle/>
          <a:p>
            <a:r>
              <a:rPr lang="fr-FR" sz="2400" noProof="0" dirty="0"/>
              <a:t>4- Le Programme éveil judo </a:t>
            </a:r>
          </a:p>
          <a:p>
            <a:r>
              <a:rPr lang="fr-FR" sz="2000" noProof="0" dirty="0"/>
              <a:t>Une Expérience motrice et relationnelle originale fondée sur les 3 catégories d’Habilités Motrices Fondamentales (HMF)</a:t>
            </a:r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AC9D7754-EB10-12C1-6DC8-8DD53AA6F49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r="3240"/>
          <a:stretch>
            <a:fillRect/>
          </a:stretch>
        </p:blipFill>
        <p:spPr>
          <a:xfrm>
            <a:off x="859920" y="1988280"/>
            <a:ext cx="3290760" cy="2185920"/>
          </a:xfrm>
        </p:spPr>
      </p:pic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F7EC6870-2CAF-D2E3-BCCF-B060B0A9A493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/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0F8C86C3-AD71-63B6-A237-11A5C42B972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/>
      </p:pic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988CF24-0121-3167-161E-767B9BC286EF}"/>
              </a:ext>
            </a:extLst>
          </p:cNvPr>
          <p:cNvSpPr txBox="1">
            <a:spLocks/>
          </p:cNvSpPr>
          <p:nvPr/>
        </p:nvSpPr>
        <p:spPr>
          <a:xfrm>
            <a:off x="5133880" y="4213753"/>
            <a:ext cx="2449698" cy="5569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90095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>
                <a:solidFill>
                  <a:schemeClr val="bg1"/>
                </a:solidFill>
              </a:rPr>
              <a:t>LA LOCOMOTION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Seul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Avec mannequin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En groupe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A deux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510E916-5E7D-DFE1-0ECA-146886025919}"/>
              </a:ext>
            </a:extLst>
          </p:cNvPr>
          <p:cNvSpPr txBox="1">
            <a:spLocks/>
          </p:cNvSpPr>
          <p:nvPr/>
        </p:nvSpPr>
        <p:spPr>
          <a:xfrm>
            <a:off x="1543180" y="4196600"/>
            <a:ext cx="2449699" cy="5569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90095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>
                <a:solidFill>
                  <a:schemeClr val="bg1"/>
                </a:solidFill>
              </a:rPr>
              <a:t>L’EQUILIBRATION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Seul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Avec mannequin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En groupe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A deux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6BDFA12-CC4A-71F6-65B7-43E83B72D63B}"/>
              </a:ext>
            </a:extLst>
          </p:cNvPr>
          <p:cNvSpPr txBox="1">
            <a:spLocks/>
          </p:cNvSpPr>
          <p:nvPr/>
        </p:nvSpPr>
        <p:spPr>
          <a:xfrm>
            <a:off x="8724580" y="4213753"/>
            <a:ext cx="2299020" cy="5569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90095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>
                <a:solidFill>
                  <a:schemeClr val="bg1"/>
                </a:solidFill>
              </a:rPr>
              <a:t>LA PREHENSION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Seul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Avec mannequin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En groupe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noProof="0" dirty="0">
                <a:solidFill>
                  <a:schemeClr val="bg1"/>
                </a:solidFill>
              </a:rPr>
              <a:t>A deux</a:t>
            </a:r>
          </a:p>
        </p:txBody>
      </p:sp>
    </p:spTree>
    <p:extLst>
      <p:ext uri="{BB962C8B-B14F-4D97-AF65-F5344CB8AC3E}">
        <p14:creationId xmlns:p14="http://schemas.microsoft.com/office/powerpoint/2010/main" val="44623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5AE86-B208-EF08-8487-8BF0A16272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400" noProof="0" dirty="0">
                <a:solidFill>
                  <a:srgbClr val="0A0096"/>
                </a:solidFill>
              </a:rPr>
              <a:t>Les stades d’acquisitions des comportements moteurs fondamentaux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AB14A9-B805-F731-4D98-936C9E7AE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7338" y="4975813"/>
            <a:ext cx="7958333" cy="678015"/>
          </a:xfrm>
        </p:spPr>
        <p:txBody>
          <a:bodyPr/>
          <a:lstStyle/>
          <a:p>
            <a:r>
              <a:rPr lang="fr-FR" noProof="0" dirty="0"/>
              <a:t>Les progrès observés relativement à l’acquisition des comportements moteurs fondamentaux obéissent à des séquences évolutives caractéristiques, soit un </a:t>
            </a:r>
            <a:r>
              <a:rPr lang="fr-FR" b="1" i="1" noProof="0" dirty="0">
                <a:solidFill>
                  <a:schemeClr val="accent1"/>
                </a:solidFill>
              </a:rPr>
              <a:t>stade initial </a:t>
            </a:r>
            <a:r>
              <a:rPr lang="fr-FR" noProof="0" dirty="0"/>
              <a:t>correspondant aux premières tentatives de réalisation du comportement , un </a:t>
            </a:r>
            <a:r>
              <a:rPr lang="fr-FR" b="1" i="1" noProof="0" dirty="0">
                <a:solidFill>
                  <a:schemeClr val="accent1"/>
                </a:solidFill>
              </a:rPr>
              <a:t>stade intermédiaire </a:t>
            </a:r>
            <a:r>
              <a:rPr lang="fr-FR" noProof="0" dirty="0"/>
              <a:t>et un </a:t>
            </a:r>
            <a:r>
              <a:rPr lang="fr-FR" b="1" i="1" noProof="0" dirty="0">
                <a:solidFill>
                  <a:schemeClr val="accent1"/>
                </a:solidFill>
              </a:rPr>
              <a:t>stade final</a:t>
            </a:r>
            <a:r>
              <a:rPr lang="fr-FR" noProof="0" dirty="0"/>
              <a:t>, qui représente l’étape où le modèle des mouvements constitutifs du comportement est bien établi.</a:t>
            </a:r>
          </a:p>
          <a:p>
            <a:endParaRPr lang="fr-FR" noProof="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8CCA735-580E-859A-D746-054AEBD99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05537"/>
              </p:ext>
            </p:extLst>
          </p:nvPr>
        </p:nvGraphicFramePr>
        <p:xfrm>
          <a:off x="670339" y="1620077"/>
          <a:ext cx="10978321" cy="322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228">
                  <a:extLst>
                    <a:ext uri="{9D8B030D-6E8A-4147-A177-3AD203B41FA5}">
                      <a16:colId xmlns:a16="http://schemas.microsoft.com/office/drawing/2014/main" val="3779267793"/>
                    </a:ext>
                  </a:extLst>
                </a:gridCol>
                <a:gridCol w="3713659">
                  <a:extLst>
                    <a:ext uri="{9D8B030D-6E8A-4147-A177-3AD203B41FA5}">
                      <a16:colId xmlns:a16="http://schemas.microsoft.com/office/drawing/2014/main" val="2671437251"/>
                    </a:ext>
                  </a:extLst>
                </a:gridCol>
                <a:gridCol w="4174434">
                  <a:extLst>
                    <a:ext uri="{9D8B030D-6E8A-4147-A177-3AD203B41FA5}">
                      <a16:colId xmlns:a16="http://schemas.microsoft.com/office/drawing/2014/main" val="1306162020"/>
                    </a:ext>
                  </a:extLst>
                </a:gridCol>
              </a:tblGrid>
              <a:tr h="449377">
                <a:tc>
                  <a:txBody>
                    <a:bodyPr/>
                    <a:lstStyle/>
                    <a:p>
                      <a:pPr algn="ctr"/>
                      <a:r>
                        <a:rPr lang="fr-FR" i="1" noProof="0" dirty="0"/>
                        <a:t>STADE INITIAL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noProof="0" dirty="0"/>
                        <a:t>STADE INTERMEDIAIRE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noProof="0" dirty="0"/>
                        <a:t>STADE 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09783"/>
                  </a:ext>
                </a:extLst>
              </a:tr>
              <a:tr h="273114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Le Comportement apparait à l’état d’ébauche.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L’enchainement des mouvements du début à la fin est approximatif et incomplet.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Amplitude des déplacements extrêmement limitée.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La coordination des séquences de l’action s’améliore et le contrôle moteur est en net progrès.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Les synergies musculaires (*</a:t>
                      </a:r>
                      <a:r>
                        <a:rPr lang="fr-FR" sz="1600" b="1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contraction coordonnée de différents muscles destinée à exécuter un mouvement précis) </a:t>
                      </a:r>
                      <a:r>
                        <a:rPr lang="fr-F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s’affirment d’avantage et les déplacements gagnent en amplitude.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Toutefois, les mouvements restent encore étriqués et maladroits et leur enchaînement manque de fluidité.  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Les mouvements s’enchaînent de manière coordonnée et fluide.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Les synergies musculaires agissent efficacement et l’action se fait avec amplitude et continuité.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Le modèle des mouvements constitutifs du comportement moteur est solidement établi.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/>
                        <a:t>A partir de cette phase l’enfant améliore rapidement ses performances dans l’activité, courant de + en + vite, sautant de + en + loin…..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6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03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2CF45FA7-58DD-248C-8D0C-1354E5C3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2" b="17675"/>
          <a:stretch>
            <a:fillRect/>
          </a:stretch>
        </p:blipFill>
        <p:spPr>
          <a:xfrm>
            <a:off x="1066800" y="0"/>
            <a:ext cx="7609839" cy="66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FD861A2-0005-133E-47FD-FFC0131A0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482" y="1376264"/>
            <a:ext cx="11445558" cy="472989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800" noProof="0" dirty="0">
                <a:solidFill>
                  <a:srgbClr val="0A0096"/>
                </a:solidFill>
              </a:rPr>
              <a:t>La variété des expériences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L’enseignant sollicite l’enfant dans des situations différentes mais avec une difficulté identique.</a:t>
            </a:r>
          </a:p>
          <a:p>
            <a:r>
              <a:rPr lang="fr-FR" sz="1800" noProof="0" dirty="0">
                <a:solidFill>
                  <a:srgbClr val="0A0096"/>
                </a:solidFill>
              </a:rPr>
              <a:t>	</a:t>
            </a:r>
            <a:r>
              <a:rPr lang="fr-FR" noProof="0" dirty="0">
                <a:solidFill>
                  <a:srgbClr val="0A0096"/>
                </a:solidFill>
              </a:rPr>
              <a:t>Ex: sauter à pieds joints      sauter d’un cerceau à l’autre      sauter par-dessus un obstacle…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00" noProof="0" dirty="0">
              <a:solidFill>
                <a:srgbClr val="0A0096"/>
              </a:solidFill>
            </a:endParaRPr>
          </a:p>
          <a:p>
            <a:pPr marL="342900" indent="-342900">
              <a:buAutoNum type="arabicPeriod" startAt="2"/>
            </a:pPr>
            <a:r>
              <a:rPr lang="fr-FR" sz="1800" noProof="0" dirty="0">
                <a:solidFill>
                  <a:srgbClr val="0A0096"/>
                </a:solidFill>
              </a:rPr>
              <a:t>La réalisation d’habiletés composites (</a:t>
            </a:r>
            <a:r>
              <a:rPr lang="fr-FR" i="1" noProof="0" dirty="0">
                <a:solidFill>
                  <a:srgbClr val="0A0096"/>
                </a:solidFill>
              </a:rPr>
              <a:t>coordination d’au moins 2 habiletés appartenant à 1 ou 2 catégories d’HMF)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L’enseignant propose à l’enfant de réaliser des enchainements simples</a:t>
            </a:r>
          </a:p>
          <a:p>
            <a:pPr lvl="1" indent="0">
              <a:buNone/>
            </a:pPr>
            <a:r>
              <a:rPr lang="fr-FR" sz="1600" b="1" noProof="0" dirty="0">
                <a:solidFill>
                  <a:srgbClr val="0A0096"/>
                </a:solidFill>
                <a:latin typeface="Montserrat" panose="00000500000000000000" pitchFamily="2" charset="0"/>
              </a:rPr>
              <a:t>Ex: dans une même habileté: rouler puis sauter – courir puis sauter…</a:t>
            </a:r>
          </a:p>
          <a:p>
            <a:pPr lvl="1" indent="0">
              <a:buNone/>
            </a:pPr>
            <a:r>
              <a:rPr lang="fr-FR" sz="1600" b="1" noProof="0" dirty="0">
                <a:solidFill>
                  <a:srgbClr val="0A0096"/>
                </a:solidFill>
                <a:latin typeface="Montserrat" panose="00000500000000000000" pitchFamily="2" charset="0"/>
              </a:rPr>
              <a:t>      dans 2 habiletés différentes: courir puis lancer – sauter puis s’équilibrer…</a:t>
            </a:r>
          </a:p>
          <a:p>
            <a:pPr lvl="1" indent="0">
              <a:buNone/>
            </a:pPr>
            <a:endParaRPr lang="fr-FR" sz="1600" b="1" noProof="0" dirty="0">
              <a:solidFill>
                <a:srgbClr val="0A0096"/>
              </a:solidFill>
              <a:latin typeface="Montserrat" panose="00000500000000000000" pitchFamily="2" charset="0"/>
            </a:endParaRPr>
          </a:p>
          <a:p>
            <a:pPr marL="342900" indent="-342900">
              <a:buAutoNum type="arabicPeriod" startAt="3"/>
            </a:pPr>
            <a:r>
              <a:rPr lang="fr-FR" sz="1800" noProof="0" dirty="0">
                <a:solidFill>
                  <a:srgbClr val="0A0096"/>
                </a:solidFill>
              </a:rPr>
              <a:t>La difficulté de la tâche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Pour une même habileté, la difficulté peut être modulée en intervenant sur les caractéristiques de la tâche</a:t>
            </a:r>
            <a:r>
              <a:rPr lang="fr-FR" i="1" dirty="0">
                <a:solidFill>
                  <a:srgbClr val="0A0096"/>
                </a:solidFill>
              </a:rPr>
              <a:t>.</a:t>
            </a:r>
            <a:endParaRPr lang="fr-FR" i="1" noProof="0" dirty="0">
              <a:solidFill>
                <a:srgbClr val="0A0096"/>
              </a:solidFill>
            </a:endParaRPr>
          </a:p>
          <a:p>
            <a:endParaRPr lang="fr-FR" noProof="0" dirty="0">
              <a:solidFill>
                <a:srgbClr val="0A0096"/>
              </a:solidFill>
            </a:endParaRPr>
          </a:p>
          <a:p>
            <a:endParaRPr lang="fr-FR" noProof="0" dirty="0">
              <a:solidFill>
                <a:srgbClr val="0A0096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D4396F7-08CC-8628-28B3-4C6B3937B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000" noProof="0" dirty="0"/>
              <a:t>4.1 - Comment faire évoluer la motricité individuelle?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A7B7320B-B5BC-57C3-C679-0264C1B12676}"/>
              </a:ext>
            </a:extLst>
          </p:cNvPr>
          <p:cNvSpPr/>
          <p:nvPr/>
        </p:nvSpPr>
        <p:spPr>
          <a:xfrm>
            <a:off x="7345680" y="2172286"/>
            <a:ext cx="264160" cy="1848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7CBCF08-AB5C-3676-0BC3-F6020443C7CD}"/>
              </a:ext>
            </a:extLst>
          </p:cNvPr>
          <p:cNvSpPr/>
          <p:nvPr/>
        </p:nvSpPr>
        <p:spPr>
          <a:xfrm>
            <a:off x="3992880" y="2172287"/>
            <a:ext cx="264160" cy="1848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375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168559B-7A2B-FFE2-AE20-C8C3505C1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920" y="2107784"/>
            <a:ext cx="3290760" cy="3642776"/>
          </a:xfrm>
        </p:spPr>
        <p:txBody>
          <a:bodyPr/>
          <a:lstStyle/>
          <a:p>
            <a:pPr algn="ctr"/>
            <a:r>
              <a:rPr lang="fr-FR" sz="1800" noProof="0" dirty="0">
                <a:solidFill>
                  <a:schemeClr val="bg1"/>
                </a:solidFill>
              </a:rPr>
              <a:t>EQUILIBRATION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nombre d’appui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largeur, la hauteur du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stabilité du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L’utilisation de la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vitesse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rythme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D9908E0-26B3-CB7F-8645-8DA67261E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920" y="715762"/>
            <a:ext cx="8066088" cy="609966"/>
          </a:xfrm>
        </p:spPr>
        <p:txBody>
          <a:bodyPr/>
          <a:lstStyle/>
          <a:p>
            <a:r>
              <a:rPr lang="fr-FR" sz="2000" noProof="0" dirty="0"/>
              <a:t>Faire évoluer la tâche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7552CDF4-2741-7D6A-59C3-BED83B460AC9}"/>
              </a:ext>
            </a:extLst>
          </p:cNvPr>
          <p:cNvSpPr txBox="1">
            <a:spLocks/>
          </p:cNvSpPr>
          <p:nvPr/>
        </p:nvSpPr>
        <p:spPr>
          <a:xfrm>
            <a:off x="4410840" y="2107784"/>
            <a:ext cx="3402200" cy="36427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noProof="0" dirty="0">
                <a:solidFill>
                  <a:schemeClr val="bg1"/>
                </a:solidFill>
              </a:rPr>
              <a:t>LOCOMOTION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sens du déplacement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position ventre/dos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Les changements de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nombre d’appuis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vitesse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rythme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CE46A43D-9EEA-88D5-64A2-C92D3FF390A4}"/>
              </a:ext>
            </a:extLst>
          </p:cNvPr>
          <p:cNvSpPr txBox="1">
            <a:spLocks/>
          </p:cNvSpPr>
          <p:nvPr/>
        </p:nvSpPr>
        <p:spPr>
          <a:xfrm>
            <a:off x="7961760" y="2107784"/>
            <a:ext cx="3290760" cy="36427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noProof="0" dirty="0">
                <a:solidFill>
                  <a:schemeClr val="bg1"/>
                </a:solidFill>
              </a:rPr>
              <a:t>PREHENSION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saisie à 1 ou 2 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taille des objets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forme des objets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poids des objets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Les cibles dans les lancers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La vitesse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Le rythme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87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7C98-965B-F591-646A-72E8D190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1C0ADB-2FE3-648B-58E2-F62A5BE5D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482" y="1376264"/>
            <a:ext cx="11445558" cy="4729895"/>
          </a:xfrm>
        </p:spPr>
        <p:txBody>
          <a:bodyPr/>
          <a:lstStyle/>
          <a:p>
            <a:r>
              <a:rPr lang="fr-FR" noProof="0" dirty="0">
                <a:solidFill>
                  <a:srgbClr val="0A0096"/>
                </a:solidFill>
              </a:rPr>
              <a:t>Cela permet: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 de faire passer progressivement l’enfant d’une activité individuelle à une activité de relation avec autrui.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D’enseigner le respect </a:t>
            </a:r>
            <a:r>
              <a:rPr lang="fr-FR" i="1" noProof="0" dirty="0">
                <a:solidFill>
                  <a:srgbClr val="0A0096"/>
                </a:solidFill>
              </a:rPr>
              <a:t>(avec le mannequin on peut tout faire, avec son partenaire on prend beaucoup de précautions)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Permet à l’enfant de réaliser toutes sortes d’actions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Prendre conscience de son propre corps par référence au mannequin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A apprendre à se positionner (à côté, devant, dessus…) par rapport au mannequin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Il sert aussi de tapis de chute, de repère, de module de construction…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>
              <a:solidFill>
                <a:srgbClr val="0A0096"/>
              </a:solidFill>
            </a:endParaRPr>
          </a:p>
          <a:p>
            <a:endParaRPr lang="fr-FR" noProof="0" dirty="0">
              <a:solidFill>
                <a:srgbClr val="0A0096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F0ADCE7-4C8A-AE76-F830-21B5A5C79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000" noProof="0" dirty="0"/>
              <a:t>4.2 - La motricité avec mannequin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6907BC-1300-072C-AE50-C42A14670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3" y="4061515"/>
            <a:ext cx="4194728" cy="27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71B63-4494-7B2C-015D-242AEDC5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40E2C8-A5B1-4AEA-C644-1CCFE2405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482" y="1376264"/>
            <a:ext cx="11445558" cy="4729895"/>
          </a:xfrm>
        </p:spPr>
        <p:txBody>
          <a:bodyPr/>
          <a:lstStyle/>
          <a:p>
            <a:r>
              <a:rPr lang="fr-FR" noProof="0" dirty="0">
                <a:solidFill>
                  <a:srgbClr val="0A0096"/>
                </a:solidFill>
              </a:rPr>
              <a:t>Encore inconstant et inquiet dans la relation, l’enfant aime garder le contrôle sur: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Son temps d’implication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A0096"/>
                </a:solidFill>
              </a:rPr>
              <a:t>Le</a:t>
            </a:r>
            <a:r>
              <a:rPr lang="fr-FR" noProof="0" dirty="0">
                <a:solidFill>
                  <a:srgbClr val="0A0096"/>
                </a:solidFill>
              </a:rPr>
              <a:t> choix de ses partenaires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On observe 4 niveaux de motricité en groupe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>
              <a:solidFill>
                <a:srgbClr val="0A0096"/>
              </a:solidFill>
            </a:endParaRPr>
          </a:p>
          <a:p>
            <a:endParaRPr lang="fr-FR" noProof="0" dirty="0">
              <a:solidFill>
                <a:srgbClr val="0A0096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08CAF3-6FFB-5CBE-AA14-1C92A89C8C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000" noProof="0" dirty="0"/>
              <a:t>4.3 - L’</a:t>
            </a:r>
            <a:r>
              <a:rPr lang="fr-FR" sz="2000" noProof="0" dirty="0" err="1"/>
              <a:t>intermotricité</a:t>
            </a:r>
            <a:r>
              <a:rPr lang="fr-FR" sz="2000" noProof="0" dirty="0"/>
              <a:t> en groupe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85B597C-B2DD-58F5-6FF2-BDB1B6F28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1631"/>
              </p:ext>
            </p:extLst>
          </p:nvPr>
        </p:nvGraphicFramePr>
        <p:xfrm>
          <a:off x="431482" y="2866517"/>
          <a:ext cx="11329036" cy="353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970">
                  <a:extLst>
                    <a:ext uri="{9D8B030D-6E8A-4147-A177-3AD203B41FA5}">
                      <a16:colId xmlns:a16="http://schemas.microsoft.com/office/drawing/2014/main" val="3851512817"/>
                    </a:ext>
                  </a:extLst>
                </a:gridCol>
                <a:gridCol w="2570868">
                  <a:extLst>
                    <a:ext uri="{9D8B030D-6E8A-4147-A177-3AD203B41FA5}">
                      <a16:colId xmlns:a16="http://schemas.microsoft.com/office/drawing/2014/main" val="1421753721"/>
                    </a:ext>
                  </a:extLst>
                </a:gridCol>
                <a:gridCol w="2128584">
                  <a:extLst>
                    <a:ext uri="{9D8B030D-6E8A-4147-A177-3AD203B41FA5}">
                      <a16:colId xmlns:a16="http://schemas.microsoft.com/office/drawing/2014/main" val="1308347902"/>
                    </a:ext>
                  </a:extLst>
                </a:gridCol>
                <a:gridCol w="2265807">
                  <a:extLst>
                    <a:ext uri="{9D8B030D-6E8A-4147-A177-3AD203B41FA5}">
                      <a16:colId xmlns:a16="http://schemas.microsoft.com/office/drawing/2014/main" val="769073571"/>
                    </a:ext>
                  </a:extLst>
                </a:gridCol>
                <a:gridCol w="2265807">
                  <a:extLst>
                    <a:ext uri="{9D8B030D-6E8A-4147-A177-3AD203B41FA5}">
                      <a16:colId xmlns:a16="http://schemas.microsoft.com/office/drawing/2014/main" val="3396598893"/>
                    </a:ext>
                  </a:extLst>
                </a:gridCol>
              </a:tblGrid>
              <a:tr h="562225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Niveau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Niveau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Niveau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Niveau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91198"/>
                  </a:ext>
                </a:extLst>
              </a:tr>
              <a:tr h="1512109">
                <a:tc>
                  <a:txBody>
                    <a:bodyPr/>
                    <a:lstStyle/>
                    <a:p>
                      <a:r>
                        <a:rPr lang="fr-FR" noProof="0" dirty="0"/>
                        <a:t>Configuration de la 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Les enfants ne sont pas en relation. Dans le groupe chacun réalise sa tâche isolément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Un enfant entre en relation avec l’ensemble du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Un enfant entre en relation avec un ou plusieurs autres enfants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Pendant toute la durée du jeu, l’enfant est en relation avec le même enfant. Le résultat est collectif.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93008"/>
                  </a:ext>
                </a:extLst>
              </a:tr>
              <a:tr h="970416">
                <a:tc>
                  <a:txBody>
                    <a:bodyPr/>
                    <a:lstStyle/>
                    <a:p>
                      <a:r>
                        <a:rPr lang="fr-FR" noProof="0" dirty="0"/>
                        <a:t>Durée de la relation d’</a:t>
                      </a:r>
                      <a:r>
                        <a:rPr lang="fr-FR" noProof="0" dirty="0" err="1"/>
                        <a:t>intermotricité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err="1"/>
                        <a:t>Intermotricité</a:t>
                      </a:r>
                      <a:r>
                        <a:rPr lang="fr-FR" noProof="0" dirty="0"/>
                        <a:t> inexistante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Les relations </a:t>
                      </a:r>
                      <a:r>
                        <a:rPr lang="fr-FR" noProof="0" dirty="0" err="1"/>
                        <a:t>intermotrices</a:t>
                      </a:r>
                      <a:r>
                        <a:rPr lang="fr-FR" noProof="0" dirty="0"/>
                        <a:t> sont peu fréquentes et fugaces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L’enfant peut interrompre la relation et changer d’interlocuteur.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/>
                        <a:t>L’enfant ne peut pas interrompre la relation ni changer d’interlocuteur.</a:t>
                      </a:r>
                    </a:p>
                    <a:p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5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61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E8708-D647-D49E-C547-6C8D80182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BB94A6-CD20-1150-59F9-3DF2DBB501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2586" y="5493263"/>
            <a:ext cx="6397214" cy="744719"/>
          </a:xfrm>
        </p:spPr>
        <p:txBody>
          <a:bodyPr/>
          <a:lstStyle/>
          <a:p>
            <a:r>
              <a:rPr lang="fr-FR" sz="2400" b="1" noProof="0" dirty="0">
                <a:solidFill>
                  <a:schemeClr val="accent1"/>
                </a:solidFill>
              </a:rPr>
              <a:t>4 ans: moyenne section maternelle</a:t>
            </a:r>
          </a:p>
          <a:p>
            <a:r>
              <a:rPr lang="fr-FR" sz="2400" b="1" noProof="0" dirty="0">
                <a:solidFill>
                  <a:schemeClr val="accent1"/>
                </a:solidFill>
              </a:rPr>
              <a:t>5 ans: grande section maternelle</a:t>
            </a:r>
          </a:p>
          <a:p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DB3D77-96F9-0306-CCF9-C1DBE10CBB07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914400" y="787399"/>
            <a:ext cx="8066088" cy="2153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5191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noProof="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L’EVEIL JUDO</a:t>
            </a:r>
          </a:p>
          <a:p>
            <a:r>
              <a:rPr lang="fr-FR" sz="2400" i="1" noProof="0" dirty="0">
                <a:latin typeface="Montserrat" panose="00000500000000000000" pitchFamily="2" charset="0"/>
              </a:rPr>
              <a:t>L’enjeu n’est pas d’apprendre le judo, mais de devenir capable d’apprendre plus tard par le développement des </a:t>
            </a:r>
            <a:r>
              <a:rPr lang="fr-FR" sz="2400" i="1" noProof="0" dirty="0" err="1">
                <a:latin typeface="Montserrat" panose="00000500000000000000" pitchFamily="2" charset="0"/>
              </a:rPr>
              <a:t>pré-requis</a:t>
            </a:r>
            <a:r>
              <a:rPr lang="fr-FR" sz="2400" i="1" noProof="0" dirty="0">
                <a:latin typeface="Montserrat" panose="00000500000000000000" pitchFamily="2" charset="0"/>
              </a:rPr>
              <a:t> moteurs, cognitifs, affectifs et sociaux.</a:t>
            </a:r>
          </a:p>
          <a:p>
            <a:pPr algn="ctr"/>
            <a:endParaRPr lang="fr-FR" sz="2400" b="1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r>
              <a:rPr lang="fr-FR" sz="2000" i="1" noProof="0" dirty="0"/>
              <a:t>« L’enfant n’est pas un adulte miniature ; il se distingue de l’adulte non seulement par sa morphologie, mais aussi par sa physiologie, sa psychologie » Édouard Claparède</a:t>
            </a:r>
            <a:endParaRPr lang="fr-FR" sz="2000" b="1" i="1" noProof="0" dirty="0">
              <a:solidFill>
                <a:srgbClr val="0A009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100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7BFE-863C-E818-81B7-70CA69E0F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2ED7867-0C78-9908-043F-7BECC501C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482" y="1376264"/>
            <a:ext cx="11445558" cy="4729895"/>
          </a:xfrm>
        </p:spPr>
        <p:txBody>
          <a:bodyPr/>
          <a:lstStyle/>
          <a:p>
            <a:r>
              <a:rPr lang="fr-FR" noProof="0" dirty="0">
                <a:solidFill>
                  <a:srgbClr val="0A0096"/>
                </a:solidFill>
              </a:rPr>
              <a:t>Relation sans saisie: le contact est ponctuel (simple toucher)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Se toucher simultanément les deux mains, les mains droites, les pieds gauches…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>
              <a:solidFill>
                <a:srgbClr val="0A0096"/>
              </a:solidFill>
            </a:endParaRPr>
          </a:p>
          <a:p>
            <a:r>
              <a:rPr lang="fr-FR" noProof="0" dirty="0">
                <a:solidFill>
                  <a:srgbClr val="0A0096"/>
                </a:solidFill>
              </a:rPr>
              <a:t>Relation avec saisie d’un objet intermédiaire: objet saisi conjointement par les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Les enfants se déplacent en interposant un objet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>
              <a:solidFill>
                <a:srgbClr val="0A0096"/>
              </a:solidFill>
            </a:endParaRPr>
          </a:p>
          <a:p>
            <a:r>
              <a:rPr lang="fr-FR" noProof="0" dirty="0">
                <a:solidFill>
                  <a:srgbClr val="0A0096"/>
                </a:solidFill>
              </a:rPr>
              <a:t>Relation avec saisie du judogi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S’équilibrer à deux, rejoindre une zone en se tenant…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>
              <a:solidFill>
                <a:srgbClr val="0A0096"/>
              </a:solidFill>
            </a:endParaRPr>
          </a:p>
          <a:p>
            <a:r>
              <a:rPr lang="fr-FR" noProof="0" dirty="0">
                <a:solidFill>
                  <a:srgbClr val="0A0096"/>
                </a:solidFill>
              </a:rPr>
              <a:t>Relation avec saisie sur le corps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Empêcher le déplacement de l’autre en s’accrochant à sa jambe</a:t>
            </a:r>
          </a:p>
          <a:p>
            <a:endParaRPr lang="fr-FR" noProof="0" dirty="0">
              <a:solidFill>
                <a:srgbClr val="0A0096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B3BA374-8FDE-259E-AFD5-38D9D5D378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000" noProof="0" dirty="0"/>
              <a:t>4.4 - L’</a:t>
            </a:r>
            <a:r>
              <a:rPr lang="fr-FR" sz="2000" noProof="0" dirty="0" err="1"/>
              <a:t>intermotricité</a:t>
            </a:r>
            <a:r>
              <a:rPr lang="fr-FR" sz="2000" noProof="0" dirty="0"/>
              <a:t> par 2</a:t>
            </a:r>
          </a:p>
        </p:txBody>
      </p:sp>
    </p:spTree>
    <p:extLst>
      <p:ext uri="{BB962C8B-B14F-4D97-AF65-F5344CB8AC3E}">
        <p14:creationId xmlns:p14="http://schemas.microsoft.com/office/powerpoint/2010/main" val="71236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34526A-6FD6-1CFB-5C97-48AFF37038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442" y="1321337"/>
            <a:ext cx="11394757" cy="5160522"/>
          </a:xfrm>
        </p:spPr>
        <p:txBody>
          <a:bodyPr/>
          <a:lstStyle/>
          <a:p>
            <a:r>
              <a:rPr lang="fr-FR" noProof="0" dirty="0">
                <a:solidFill>
                  <a:srgbClr val="0A0096"/>
                </a:solidFill>
              </a:rPr>
              <a:t>La démarche pédagogique à adopter se présente comme une succession de tâches pour l’enseignant. 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Il prépare, organise le contexte…il accueil, observe, écoute l’enfant qui tâtonne, explore…Il encourage rassure individuellement, il régule…il relance, pour cela il suggère, aménage, guide, aide, modifie, surprend, récompense.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Entrée dans l’activité: mettre rapidement l’enfant en mouvement par des consignes brèves.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Par des tâches non définies: mise à disposition du matériel, cadre sécuritaire, relances de l’enseignant « montrez moi différentes façons de sauter, de tourner…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>
              <a:solidFill>
                <a:srgbClr val="0A009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Des tâches semi-définies: Les situations à résolution de problèmes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	- Seul le but et les critères de réussite sont donnés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	- Les opérations que l’enfants doit réaliser ne sont pas précisées</a:t>
            </a:r>
            <a:endParaRPr lang="fr-FR" sz="2400" b="0" noProof="0" dirty="0">
              <a:solidFill>
                <a:srgbClr val="0A0096"/>
              </a:solidFill>
              <a:latin typeface="+mn-lt"/>
            </a:endParaRPr>
          </a:p>
          <a:p>
            <a:r>
              <a:rPr lang="fr-FR" sz="1600" b="1" i="1" noProof="0" dirty="0">
                <a:solidFill>
                  <a:srgbClr val="0A0096"/>
                </a:solidFill>
                <a:latin typeface="Montserrat" panose="00000500000000000000" pitchFamily="2" charset="0"/>
              </a:rPr>
              <a:t>	Ex: traverser le tatami en vous déplaçant uniquement sur du gros matériel</a:t>
            </a:r>
          </a:p>
          <a:p>
            <a:endParaRPr lang="fr-FR" sz="1600" b="1" i="1" noProof="0" dirty="0">
              <a:solidFill>
                <a:srgbClr val="0A0096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L’enseignant veille à la sécurité, laisse du temps à la réalisation de la tâche, relance .</a:t>
            </a:r>
          </a:p>
          <a:p>
            <a:r>
              <a:rPr lang="fr-FR" sz="1600" b="1" noProof="0" dirty="0">
                <a:solidFill>
                  <a:srgbClr val="FF0000"/>
                </a:solidFill>
                <a:latin typeface="Montserrat" panose="00000500000000000000" pitchFamily="2" charset="0"/>
              </a:rPr>
              <a:t>Cette pédagogie permet à l’enfant de rentrer activement dans l’activité. Dans un deuxième temps il est intéressant d’utiliser une pluralité de stratégies.</a:t>
            </a:r>
          </a:p>
          <a:p>
            <a:pPr lvl="1" indent="0">
              <a:buNone/>
            </a:pPr>
            <a:endParaRPr lang="fr-FR" sz="1600" b="1" i="1" noProof="0" dirty="0">
              <a:latin typeface="Montserrat" panose="000005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D12850-03B9-C067-513A-C35AE511D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400" noProof="0" dirty="0"/>
              <a:t>5- Pour une pédagogie de la découverte</a:t>
            </a:r>
          </a:p>
        </p:txBody>
      </p:sp>
    </p:spTree>
    <p:extLst>
      <p:ext uri="{BB962C8B-B14F-4D97-AF65-F5344CB8AC3E}">
        <p14:creationId xmlns:p14="http://schemas.microsoft.com/office/powerpoint/2010/main" val="370840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CF21DB-89E7-2ADB-AD89-56624302B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322" y="1477865"/>
            <a:ext cx="11222037" cy="4724008"/>
          </a:xfrm>
        </p:spPr>
        <p:txBody>
          <a:bodyPr/>
          <a:lstStyle/>
          <a:p>
            <a:r>
              <a:rPr lang="fr-FR" noProof="0" dirty="0">
                <a:solidFill>
                  <a:srgbClr val="090095"/>
                </a:solidFill>
              </a:rPr>
              <a:t>Elle a pour but d’entretenir l’intérêt de l’enfant, prolonger son investissement dans l’activité, faire évoluer sa motricité.</a:t>
            </a:r>
          </a:p>
          <a:p>
            <a:endParaRPr lang="fr-FR" noProof="0" dirty="0">
              <a:solidFill>
                <a:srgbClr val="090095"/>
              </a:solidFill>
            </a:endParaRPr>
          </a:p>
          <a:p>
            <a:r>
              <a:rPr lang="fr-FR" noProof="0" dirty="0">
                <a:solidFill>
                  <a:srgbClr val="090095"/>
                </a:solidFill>
              </a:rPr>
              <a:t>Pour cela l’enseignant peut intervenir 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Modifiant l’aménagement du matériel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Modifiant le contexte relationnel (par 2, par 3…)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Apportant une consigne supplémentaire sur le but, les opérations, les critères de réussite (par des défis, des suggestions, des questions, d’un conseil…)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En incitant à reproduire une démonstration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En s’impliquant dans la tâche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En donnant la parole à l’enfant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En proposant un nouveau support pédagogique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5AB746-B710-582E-64A3-0B5E45580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000" noProof="0" dirty="0"/>
              <a:t>5.1 - La relance</a:t>
            </a:r>
          </a:p>
        </p:txBody>
      </p:sp>
    </p:spTree>
    <p:extLst>
      <p:ext uri="{BB962C8B-B14F-4D97-AF65-F5344CB8AC3E}">
        <p14:creationId xmlns:p14="http://schemas.microsoft.com/office/powerpoint/2010/main" val="315875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3E7D54-98BF-A81E-F568-18B50E5C9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000" noProof="0" dirty="0"/>
              <a:t>5.2- La relation avec l’enfant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263B1CF-BAD7-6682-74D8-FD5ADDAB4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85311"/>
              </p:ext>
            </p:extLst>
          </p:nvPr>
        </p:nvGraphicFramePr>
        <p:xfrm>
          <a:off x="157163" y="1457815"/>
          <a:ext cx="116535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26">
                  <a:extLst>
                    <a:ext uri="{9D8B030D-6E8A-4147-A177-3AD203B41FA5}">
                      <a16:colId xmlns:a16="http://schemas.microsoft.com/office/drawing/2014/main" val="3260646426"/>
                    </a:ext>
                  </a:extLst>
                </a:gridCol>
                <a:gridCol w="9149794">
                  <a:extLst>
                    <a:ext uri="{9D8B030D-6E8A-4147-A177-3AD203B41FA5}">
                      <a16:colId xmlns:a16="http://schemas.microsoft.com/office/drawing/2014/main" val="3622364349"/>
                    </a:ext>
                  </a:extLst>
                </a:gridCol>
              </a:tblGrid>
              <a:tr h="635145">
                <a:tc>
                  <a:txBody>
                    <a:bodyPr/>
                    <a:lstStyle/>
                    <a:p>
                      <a:r>
                        <a:rPr lang="fr-FR" noProof="0" dirty="0"/>
                        <a:t>Caractéristiques du matériel</a:t>
                      </a:r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Taille adaptée, couleurs vives, touché agréable. </a:t>
                      </a:r>
                    </a:p>
                    <a:p>
                      <a:r>
                        <a:rPr lang="fr-FR" noProof="0" dirty="0"/>
                        <a:t>Sa disposition doit être adaptée aux possibilités de l’enfant.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320287"/>
                  </a:ext>
                </a:extLst>
              </a:tr>
              <a:tr h="746905">
                <a:tc>
                  <a:txBody>
                    <a:bodyPr/>
                    <a:lstStyle/>
                    <a:p>
                      <a:r>
                        <a:rPr lang="fr-FR" noProof="0" dirty="0"/>
                        <a:t>Caractéristiques de la consigne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Doit être brève, attrayante, simple à comprendre.</a:t>
                      </a:r>
                    </a:p>
                    <a:p>
                      <a:r>
                        <a:rPr lang="fr-FR" noProof="0" dirty="0"/>
                        <a:t>Vocabulaire adapté, imagé, métaphorique</a:t>
                      </a:r>
                    </a:p>
                    <a:p>
                      <a:r>
                        <a:rPr lang="fr-FR" noProof="0" dirty="0"/>
                        <a:t>Exploitation de l’imaginaire et du spectaculaire.(héros, animaux…)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975357"/>
                  </a:ext>
                </a:extLst>
              </a:tr>
              <a:tr h="767225">
                <a:tc>
                  <a:txBody>
                    <a:bodyPr/>
                    <a:lstStyle/>
                    <a:p>
                      <a:r>
                        <a:rPr lang="fr-FR" noProof="0" dirty="0"/>
                        <a:t>Attitude de l’enseignant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Les gestes du professeur sont épiés et copiés: sa bonne humeur, son enthousiasme ou son énervement sont rapidement contagieux.</a:t>
                      </a:r>
                    </a:p>
                    <a:p>
                      <a:r>
                        <a:rPr lang="fr-FR" noProof="0" dirty="0"/>
                        <a:t>Le professeur participe aux jeux, court avec les enfants, chante, pousse des cris d’animaux…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85566"/>
                  </a:ext>
                </a:extLst>
              </a:tr>
              <a:tr h="1028277">
                <a:tc>
                  <a:txBody>
                    <a:bodyPr/>
                    <a:lstStyle/>
                    <a:p>
                      <a:r>
                        <a:rPr lang="fr-FR" noProof="0" dirty="0"/>
                        <a:t>Les comportements non verbaux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La vision: le visage de l’enseignant est souriant, adopte une attitude accueillante</a:t>
                      </a:r>
                    </a:p>
                    <a:p>
                      <a:r>
                        <a:rPr lang="fr-FR" noProof="0" dirty="0"/>
                        <a:t>L’audition: la voix est gaie, entrainante, chaleureuse.</a:t>
                      </a:r>
                    </a:p>
                    <a:p>
                      <a:r>
                        <a:rPr lang="fr-FR" noProof="0" dirty="0"/>
                        <a:t>Le toucher: les gestes sont doux, amicaux et rassurants.</a:t>
                      </a:r>
                    </a:p>
                    <a:p>
                      <a:r>
                        <a:rPr lang="fr-FR" noProof="0" dirty="0"/>
                        <a:t>L’olfaction: l’enseignant sent 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9"/>
                  </a:ext>
                </a:extLst>
              </a:tr>
              <a:tr h="1028277">
                <a:tc>
                  <a:txBody>
                    <a:bodyPr/>
                    <a:lstStyle/>
                    <a:p>
                      <a:r>
                        <a:rPr lang="fr-FR" noProof="0" dirty="0"/>
                        <a:t>Les besoins relationnels de l’enfants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L’amour: l’enseignant est empathique, accorde du temps, respectueux, patient. Il adopte une position basse pour parler et écouter, incite l’enfant à s’exprimer, encourage,, félicite.</a:t>
                      </a:r>
                    </a:p>
                    <a:p>
                      <a:r>
                        <a:rPr lang="fr-FR" noProof="0" dirty="0"/>
                        <a:t>La sécurité: l’enseignant créé un contexte relationnel et matériel convivial et sécurisant.</a:t>
                      </a:r>
                    </a:p>
                    <a:p>
                      <a:r>
                        <a:rPr lang="fr-FR" noProof="0" dirty="0"/>
                        <a:t>L’autorité: l’attitude est nuancée, ni autoritaire ni hyper indulgente, mais juste.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3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4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4B51-7CDD-0D46-0001-51D314A72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6A2CC-D40A-15AE-2E35-09577C8B1779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77649" y="1858303"/>
            <a:ext cx="7635558" cy="5527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5191C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noProof="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endParaRPr lang="fr-FR" sz="2000" noProof="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Effectifs      Un professeur et un assistant  pour 12 enfants. Un effectif de 20 enfants maxi est souhaitable (+1 assistant)</a:t>
            </a:r>
          </a:p>
          <a:p>
            <a:endParaRPr lang="fr-FR" sz="1800" noProof="0" dirty="0">
              <a:solidFill>
                <a:srgbClr val="090095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Durée de la séance      45 min (max) – 1x/semaine</a:t>
            </a:r>
          </a:p>
          <a:p>
            <a:endParaRPr lang="fr-FR" sz="1800" noProof="0" dirty="0">
              <a:solidFill>
                <a:srgbClr val="090095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Attention à bien choisir le créneau : beaucoup d’enfants à cet âge font la sieste. </a:t>
            </a:r>
          </a:p>
          <a:p>
            <a:endParaRPr lang="fr-FR" sz="1800" noProof="0" dirty="0">
              <a:solidFill>
                <a:srgbClr val="090095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Si possible séparer les 4 ans des 5 ans (caractéristiques différentes).</a:t>
            </a:r>
          </a:p>
          <a:p>
            <a:endParaRPr lang="fr-FR" sz="1800" noProof="0" dirty="0">
              <a:solidFill>
                <a:srgbClr val="090095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Grades: 1 liseré – 2 liserés.</a:t>
            </a:r>
          </a:p>
          <a:p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    La participation aux cours et à l’intégration au groupe </a:t>
            </a:r>
          </a:p>
          <a:p>
            <a:r>
              <a:rPr lang="fr-FR" sz="1800" noProof="0" dirty="0">
                <a:solidFill>
                  <a:srgbClr val="090095"/>
                </a:solidFill>
                <a:latin typeface="Montserrat" panose="00000500000000000000" pitchFamily="2" charset="0"/>
              </a:rPr>
              <a:t>suffit à la reconnaissance du grade.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noProof="0" dirty="0"/>
          </a:p>
          <a:p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2F06180-A289-127A-D333-4F5B334F4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908" y="1718964"/>
            <a:ext cx="8066088" cy="609966"/>
          </a:xfrm>
        </p:spPr>
        <p:txBody>
          <a:bodyPr/>
          <a:lstStyle/>
          <a:p>
            <a:r>
              <a:rPr lang="fr-FR" sz="2000" noProof="0" dirty="0">
                <a:solidFill>
                  <a:schemeClr val="accent1">
                    <a:lumMod val="75000"/>
                  </a:schemeClr>
                </a:solidFill>
              </a:rPr>
              <a:t>RECOMMANDATIONS</a:t>
            </a:r>
          </a:p>
          <a:p>
            <a:endParaRPr lang="fr-FR" noProof="0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190AE6D-E3B7-6603-D55C-F302443B1942}"/>
              </a:ext>
            </a:extLst>
          </p:cNvPr>
          <p:cNvSpPr/>
          <p:nvPr/>
        </p:nvSpPr>
        <p:spPr>
          <a:xfrm>
            <a:off x="1546750" y="2799556"/>
            <a:ext cx="264160" cy="1848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1DC2685-367C-C872-10D1-4A3D10CEF20B}"/>
              </a:ext>
            </a:extLst>
          </p:cNvPr>
          <p:cNvSpPr/>
          <p:nvPr/>
        </p:nvSpPr>
        <p:spPr>
          <a:xfrm>
            <a:off x="2846165" y="3539504"/>
            <a:ext cx="264160" cy="1848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24FB02C-11DE-6217-72C4-6C399EDBA573}"/>
              </a:ext>
            </a:extLst>
          </p:cNvPr>
          <p:cNvSpPr/>
          <p:nvPr/>
        </p:nvSpPr>
        <p:spPr>
          <a:xfrm>
            <a:off x="77649" y="5784643"/>
            <a:ext cx="264160" cy="1848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F9D00B-7D0E-9218-1B70-36CED4A2CDFE}"/>
              </a:ext>
            </a:extLst>
          </p:cNvPr>
          <p:cNvSpPr txBox="1">
            <a:spLocks/>
          </p:cNvSpPr>
          <p:nvPr/>
        </p:nvSpPr>
        <p:spPr>
          <a:xfrm>
            <a:off x="933545" y="656126"/>
            <a:ext cx="8066088" cy="6099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90095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noProof="0" dirty="0"/>
              <a:t>6- La séance</a:t>
            </a:r>
          </a:p>
        </p:txBody>
      </p:sp>
    </p:spTree>
    <p:extLst>
      <p:ext uri="{BB962C8B-B14F-4D97-AF65-F5344CB8AC3E}">
        <p14:creationId xmlns:p14="http://schemas.microsoft.com/office/powerpoint/2010/main" val="296667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E678EB-D5F5-AFB0-2758-41A8FDF2E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1" y="1136884"/>
            <a:ext cx="11638597" cy="5538236"/>
          </a:xfrm>
        </p:spPr>
        <p:txBody>
          <a:bodyPr/>
          <a:lstStyle/>
          <a:p>
            <a:r>
              <a:rPr lang="fr-FR" noProof="0" dirty="0">
                <a:solidFill>
                  <a:srgbClr val="0A0096"/>
                </a:solidFill>
              </a:rPr>
              <a:t>L’enseignant accueil chaque enfant 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Les enfants jouent librement sur le tatami sous la surveillance de l’enseignant ou de l’assistant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La séance débute par un salut collectif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L’enseignant invite les enfants à prendre la parole, à les questionner sur les règles à respecter…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La séance est organisée comme une succession de séquences. Une séquence se présente comme une suite d’activités enchainées par des relances. Ils ont en commun un thème ou une organisation semblable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Pour permettre la fixation des apprentissages, le thème doit être répété pendant toute la durée des périodes inter-vacances (au moins 6 semaines)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3 organisations possibles: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Parcours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Groupe entier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A0096"/>
                </a:solidFill>
              </a:rPr>
              <a:t>Ateliers Groupe isolé de 4 à 6 enfants (travail individualisé et approfondi)</a:t>
            </a:r>
          </a:p>
          <a:p>
            <a:r>
              <a:rPr lang="fr-FR" dirty="0">
                <a:solidFill>
                  <a:srgbClr val="0A0096"/>
                </a:solidFill>
              </a:rPr>
              <a:t>Faire au moins 2 pauses boisson (toutes les 15min)</a:t>
            </a:r>
            <a:endParaRPr lang="fr-FR" noProof="0" dirty="0">
              <a:solidFill>
                <a:srgbClr val="0A0096"/>
              </a:solidFill>
            </a:endParaRPr>
          </a:p>
          <a:p>
            <a:r>
              <a:rPr lang="fr-FR" noProof="0" dirty="0">
                <a:solidFill>
                  <a:srgbClr val="0A0096"/>
                </a:solidFill>
              </a:rPr>
              <a:t>Retour au calme – Salut final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L’évaluation: Elle porte sur la qualité de la maitrise des HMF</a:t>
            </a:r>
          </a:p>
          <a:p>
            <a:r>
              <a:rPr lang="fr-FR" noProof="0" dirty="0">
                <a:solidFill>
                  <a:srgbClr val="0A0096"/>
                </a:solidFill>
              </a:rPr>
              <a:t>La sécurité: passive(aménagement du matériel…) et active (parade, enseignement)</a:t>
            </a:r>
          </a:p>
          <a:p>
            <a:endParaRPr lang="fr-FR" noProof="0" dirty="0"/>
          </a:p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C99268-1C26-7F83-C92D-BC5ED0446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545" y="656126"/>
            <a:ext cx="8066088" cy="609966"/>
          </a:xfrm>
        </p:spPr>
        <p:txBody>
          <a:bodyPr/>
          <a:lstStyle/>
          <a:p>
            <a:r>
              <a:rPr lang="fr-FR" sz="2400" noProof="0" dirty="0"/>
              <a:t>Déroulement</a:t>
            </a:r>
          </a:p>
        </p:txBody>
      </p:sp>
    </p:spTree>
    <p:extLst>
      <p:ext uri="{BB962C8B-B14F-4D97-AF65-F5344CB8AC3E}">
        <p14:creationId xmlns:p14="http://schemas.microsoft.com/office/powerpoint/2010/main" val="346521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8F648-D20E-D017-AAAA-CE149519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D0AE4-AB25-596C-96DB-470F33B76458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914400" y="635419"/>
            <a:ext cx="8066088" cy="5943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5191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noProof="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7- </a:t>
            </a:r>
            <a:r>
              <a:rPr lang="fr-FR" sz="2400" noProof="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CONCLUSION</a:t>
            </a:r>
          </a:p>
          <a:p>
            <a:endParaRPr lang="fr-FR" sz="36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  <a:p>
            <a:pPr algn="ctr"/>
            <a:endParaRPr lang="fr-FR" sz="2400" i="1" noProof="0" dirty="0">
              <a:solidFill>
                <a:srgbClr val="0A0096"/>
              </a:solidFill>
              <a:latin typeface="Montserrat" pitchFamily="2" charset="77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D71BF3-39D3-F825-AA83-9A2E362AEC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1554480"/>
            <a:ext cx="10471150" cy="4267200"/>
          </a:xfrm>
        </p:spPr>
        <p:txBody>
          <a:bodyPr/>
          <a:lstStyle/>
          <a:p>
            <a:r>
              <a:rPr lang="fr-FR" sz="2000" b="1" noProof="0" dirty="0"/>
              <a:t>L’EVEIL JUDO :</a:t>
            </a:r>
          </a:p>
          <a:p>
            <a:endParaRPr lang="fr-FR" sz="2000" b="1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noProof="0" dirty="0">
                <a:solidFill>
                  <a:srgbClr val="090095"/>
                </a:solidFill>
              </a:rPr>
              <a:t>doit viser le développement moteur global, la découverte du corps et des autres, sans exigence de performance ni de technicité formelle.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noProof="0" dirty="0">
                <a:solidFill>
                  <a:srgbClr val="090095"/>
                </a:solidFill>
              </a:rPr>
              <a:t>Vouloir faire faire à un enfant de 4 ou 5 ans ce que l’on attend d’un plus grand, c’est nier sa nature, et risquer de le détourner du judo.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noProof="0" dirty="0">
                <a:solidFill>
                  <a:srgbClr val="090095"/>
                </a:solidFill>
              </a:rPr>
              <a:t>Un enseignement respectueux de son développement, en revanche, pose les fondations d’une pratique durable, harmonieuse et motivante.</a:t>
            </a:r>
            <a:endParaRPr lang="fr-FR" sz="2000" b="1" i="1" noProof="0" dirty="0">
              <a:solidFill>
                <a:srgbClr val="090095"/>
              </a:solidFill>
              <a:latin typeface="Montserrat" pitchFamily="2" charset="77"/>
            </a:endParaRPr>
          </a:p>
          <a:p>
            <a:endParaRPr lang="fr-FR" sz="2000" b="1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B853F1-400D-DBD0-8F49-CA273C52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46" y="4535560"/>
            <a:ext cx="3926108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1D8945C-ACD8-55C0-30A0-6259480B4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683" y="1517370"/>
            <a:ext cx="3981450" cy="215900"/>
          </a:xfrm>
        </p:spPr>
        <p:txBody>
          <a:bodyPr/>
          <a:lstStyle/>
          <a:p>
            <a:r>
              <a:rPr lang="fr-FR" dirty="0"/>
              <a:t>Ouvrages de référence: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55C761-C63C-479D-ED9B-0EC246969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F7AB92-2E2C-12DA-38BF-E28AC09B97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25" r="10890"/>
          <a:stretch>
            <a:fillRect/>
          </a:stretch>
        </p:blipFill>
        <p:spPr>
          <a:xfrm>
            <a:off x="1897602" y="1862627"/>
            <a:ext cx="2003577" cy="2595809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CD5BDF-9E45-E98C-3725-C02A241FD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69" y="1862627"/>
            <a:ext cx="1809750" cy="2524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FCFD9A-BBE3-72C6-047D-8BD0A6980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83" t="14506" r="12718" b="5714"/>
          <a:stretch/>
        </p:blipFill>
        <p:spPr>
          <a:xfrm>
            <a:off x="9712502" y="1758986"/>
            <a:ext cx="1713816" cy="2349883"/>
          </a:xfrm>
          <a:prstGeom prst="rect">
            <a:avLst/>
          </a:prstGeom>
        </p:spPr>
      </p:pic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A2F3842E-5E10-7FF0-35ED-B9BC35B60552}"/>
              </a:ext>
            </a:extLst>
          </p:cNvPr>
          <p:cNvSpPr txBox="1">
            <a:spLocks/>
          </p:cNvSpPr>
          <p:nvPr/>
        </p:nvSpPr>
        <p:spPr>
          <a:xfrm>
            <a:off x="8677720" y="1469605"/>
            <a:ext cx="2748597" cy="311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Autre ouvrage: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6D0903-D2F8-49D5-F662-A79041DF64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9" r="6153"/>
          <a:stretch>
            <a:fillRect/>
          </a:stretch>
        </p:blipFill>
        <p:spPr>
          <a:xfrm>
            <a:off x="49531" y="3405789"/>
            <a:ext cx="1809750" cy="26866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73CC35-AB7D-A8EA-FC42-75640AC27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618" y="4629057"/>
            <a:ext cx="1585297" cy="14633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37F1414-1C92-D6FB-134F-79AEBE9A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89" y="1862627"/>
            <a:ext cx="1905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Voir les détails de l’image associée. 50 approches pour développer la motricité (document PDF, téléchargeable ...">
            <a:extLst>
              <a:ext uri="{FF2B5EF4-FFF2-40B4-BE49-F238E27FC236}">
                <a16:creationId xmlns:a16="http://schemas.microsoft.com/office/drawing/2014/main" id="{FFBC1888-1215-AC47-4F90-53BB48752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Voir les détails de l’image associée. 50 approches pour développer la motricité (document PDF, téléchargeable ...">
            <a:extLst>
              <a:ext uri="{FF2B5EF4-FFF2-40B4-BE49-F238E27FC236}">
                <a16:creationId xmlns:a16="http://schemas.microsoft.com/office/drawing/2014/main" id="{27BAED20-1866-BC61-7B09-6FE378952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3610C7F-042E-2178-1DD1-CC346D908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2501" y="4275726"/>
            <a:ext cx="1713816" cy="21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E4D5A-1580-7351-8007-7AA7C430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39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A54722D-CF0D-430B-B765-DB8F7371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2595" y="1000720"/>
            <a:ext cx="7172292" cy="587857"/>
          </a:xfrm>
        </p:spPr>
        <p:txBody>
          <a:bodyPr/>
          <a:lstStyle/>
          <a:p>
            <a:r>
              <a:rPr lang="fr-FR" sz="1800" noProof="0" dirty="0"/>
              <a:t>Fondements scientifiques et pédagogiques de l’Éveil Judo</a:t>
            </a:r>
          </a:p>
          <a:p>
            <a:r>
              <a:rPr lang="fr-FR" noProof="0" dirty="0"/>
              <a:t>	1- Caractéristiques physiologiques et anatomiques</a:t>
            </a:r>
          </a:p>
          <a:p>
            <a:r>
              <a:rPr lang="fr-FR" noProof="0" dirty="0"/>
              <a:t>	2- Caractéristiques motrices</a:t>
            </a:r>
          </a:p>
          <a:p>
            <a:r>
              <a:rPr lang="fr-FR" noProof="0" dirty="0"/>
              <a:t>	3- Caractéristiques neurobiologiques et cognitives</a:t>
            </a:r>
          </a:p>
          <a:p>
            <a:r>
              <a:rPr lang="fr-FR" noProof="0" dirty="0"/>
              <a:t>	4- Caractéristiques psychologiques et motivationnelles</a:t>
            </a:r>
          </a:p>
          <a:p>
            <a:r>
              <a:rPr lang="fr-FR" noProof="0" dirty="0"/>
              <a:t>	5- Caractéristiques sociales et relationnelles</a:t>
            </a:r>
          </a:p>
          <a:p>
            <a:r>
              <a:rPr lang="fr-FR" noProof="0" dirty="0"/>
              <a:t>	6- Synthèse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4AD363E2-A3A3-4822-BC07-1597D92512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r="16347"/>
          <a:stretch/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072A1-0AD8-C704-6B0A-29A903FEB88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936" y="500235"/>
            <a:ext cx="580661" cy="3147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sz="2000" noProof="0" dirty="0"/>
              <a:t>01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ABE0F7-29DE-4004-A1D5-D1360D6E86F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092595" y="500235"/>
            <a:ext cx="5330518" cy="314774"/>
          </a:xfrm>
        </p:spPr>
        <p:txBody>
          <a:bodyPr/>
          <a:lstStyle/>
          <a:p>
            <a:r>
              <a:rPr lang="fr-FR" sz="1800" noProof="0" dirty="0"/>
              <a:t>L’</a:t>
            </a:r>
            <a:r>
              <a:rPr lang="fr-FR" sz="1800" noProof="0" dirty="0" err="1"/>
              <a:t>eveil</a:t>
            </a:r>
            <a:r>
              <a:rPr lang="fr-FR" sz="1800" noProof="0" dirty="0"/>
              <a:t> judo: c’est quoi?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F2BA7DA-1232-4C83-9944-37DAA986125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11934" y="967499"/>
            <a:ext cx="580661" cy="3147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sz="2000" noProof="0" dirty="0"/>
              <a:t>02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B8973C-3D40-4E17-A2B2-174174C8311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092595" y="3109150"/>
            <a:ext cx="5330518" cy="314775"/>
          </a:xfrm>
        </p:spPr>
        <p:txBody>
          <a:bodyPr/>
          <a:lstStyle/>
          <a:p>
            <a:r>
              <a:rPr lang="fr-FR" sz="1800" noProof="0" dirty="0"/>
              <a:t>Les objectifs de l’Eveil judo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0B6217D-0A2B-A36E-EA60-8E5600DBBC3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511934" y="3109151"/>
            <a:ext cx="580661" cy="3147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sz="2000" noProof="0" dirty="0"/>
              <a:t>03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1B64BB6-F989-4F9C-AD7B-6CC88FE167E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092595" y="3555384"/>
            <a:ext cx="6744101" cy="393898"/>
          </a:xfrm>
        </p:spPr>
        <p:txBody>
          <a:bodyPr/>
          <a:lstStyle/>
          <a:p>
            <a:r>
              <a:rPr lang="fr-FR" sz="1800" noProof="0" dirty="0"/>
              <a:t>Le Programme Eveil judo</a:t>
            </a:r>
          </a:p>
          <a:p>
            <a:r>
              <a:rPr lang="fr-FR" noProof="0" dirty="0"/>
              <a:t>	1- Comment faire évoluer la motricité individuelle?</a:t>
            </a:r>
          </a:p>
          <a:p>
            <a:r>
              <a:rPr lang="fr-FR" noProof="0" dirty="0"/>
              <a:t>	2- La motricité avec mannequin</a:t>
            </a:r>
          </a:p>
          <a:p>
            <a:r>
              <a:rPr lang="fr-FR" noProof="0" dirty="0"/>
              <a:t>	3- L’</a:t>
            </a:r>
            <a:r>
              <a:rPr lang="fr-FR" noProof="0" dirty="0" err="1"/>
              <a:t>intermotricité</a:t>
            </a:r>
            <a:r>
              <a:rPr lang="fr-FR" noProof="0" dirty="0"/>
              <a:t> en groupe</a:t>
            </a:r>
          </a:p>
          <a:p>
            <a:r>
              <a:rPr lang="fr-FR" noProof="0" dirty="0"/>
              <a:t>	4- L’</a:t>
            </a:r>
            <a:r>
              <a:rPr lang="fr-FR" noProof="0" dirty="0" err="1"/>
              <a:t>intermotricité</a:t>
            </a:r>
            <a:r>
              <a:rPr lang="fr-FR" noProof="0" dirty="0"/>
              <a:t> par 2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545DCF5-E119-B4E4-E814-82D47A5D7C4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511934" y="3555384"/>
            <a:ext cx="586837" cy="3147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sz="2000" noProof="0" dirty="0"/>
              <a:t>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45D11-4B67-FB18-F4A0-80A16519257B}"/>
              </a:ext>
            </a:extLst>
          </p:cNvPr>
          <p:cNvSpPr/>
          <p:nvPr/>
        </p:nvSpPr>
        <p:spPr>
          <a:xfrm>
            <a:off x="4511934" y="5206158"/>
            <a:ext cx="586838" cy="31477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latin typeface="Montserrat" panose="00000500000000000000" pitchFamily="2" charset="0"/>
              </a:rPr>
              <a:t>05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AE3252-F1D0-0C98-3623-CC017344A418}"/>
              </a:ext>
            </a:extLst>
          </p:cNvPr>
          <p:cNvSpPr/>
          <p:nvPr/>
        </p:nvSpPr>
        <p:spPr>
          <a:xfrm>
            <a:off x="4511934" y="6124738"/>
            <a:ext cx="586838" cy="3147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latin typeface="Montserrat" panose="00000500000000000000" pitchFamily="2" charset="0"/>
              </a:rPr>
              <a:t>06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ED18F26-4FF1-61F3-0B2F-F01F383FF682}"/>
              </a:ext>
            </a:extLst>
          </p:cNvPr>
          <p:cNvSpPr txBox="1">
            <a:spLocks/>
          </p:cNvSpPr>
          <p:nvPr/>
        </p:nvSpPr>
        <p:spPr>
          <a:xfrm>
            <a:off x="5092595" y="5166596"/>
            <a:ext cx="5330518" cy="3938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tabLst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1219170" lvl="1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/>
              <a:t>Pour une pédagogie de la découverte</a:t>
            </a:r>
          </a:p>
          <a:p>
            <a:r>
              <a:rPr lang="fr-FR" noProof="0" dirty="0"/>
              <a:t>	1- La relance</a:t>
            </a:r>
          </a:p>
          <a:p>
            <a:r>
              <a:rPr lang="fr-FR" noProof="0" dirty="0"/>
              <a:t>	2- La relation avec l’enfant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61299354-9D8F-355C-EB32-F7B686C1287E}"/>
              </a:ext>
            </a:extLst>
          </p:cNvPr>
          <p:cNvSpPr txBox="1">
            <a:spLocks/>
          </p:cNvSpPr>
          <p:nvPr/>
        </p:nvSpPr>
        <p:spPr>
          <a:xfrm>
            <a:off x="5092595" y="6124738"/>
            <a:ext cx="5330518" cy="3938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tabLst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1219170" lvl="1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/>
              <a:t>La séance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C894037F-5608-085A-DDA9-D23752493C2F}"/>
              </a:ext>
            </a:extLst>
          </p:cNvPr>
          <p:cNvSpPr txBox="1">
            <a:spLocks/>
          </p:cNvSpPr>
          <p:nvPr/>
        </p:nvSpPr>
        <p:spPr>
          <a:xfrm>
            <a:off x="5092595" y="6464102"/>
            <a:ext cx="5330518" cy="3938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tabLst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1219170" lvl="1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507987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/>
              <a:t>Conclusion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DB168E-5DDB-F0E4-CF0B-2786EAD48F26}"/>
              </a:ext>
            </a:extLst>
          </p:cNvPr>
          <p:cNvSpPr/>
          <p:nvPr/>
        </p:nvSpPr>
        <p:spPr>
          <a:xfrm>
            <a:off x="4508846" y="6481634"/>
            <a:ext cx="586838" cy="3147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latin typeface="Montserrat" panose="00000500000000000000" pitchFamily="2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14710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E81B7E-9FFB-3B61-F6A9-D182616DE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203" y="1345784"/>
            <a:ext cx="3981450" cy="2860455"/>
          </a:xfrm>
          <a:prstGeom prst="rect">
            <a:avLst/>
          </a:prstGeom>
        </p:spPr>
        <p:txBody>
          <a:bodyPr/>
          <a:lstStyle/>
          <a:p>
            <a:r>
              <a:rPr lang="fr-FR" sz="1800" b="1" noProof="0" dirty="0">
                <a:solidFill>
                  <a:srgbClr val="00B050"/>
                </a:solidFill>
              </a:rPr>
              <a:t>Pour l’enfant: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B050"/>
                </a:solidFill>
              </a:rPr>
              <a:t>faciliter les futurs apprentissages du judo, mais aussi des activités sportives et artistiques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B050"/>
                </a:solidFill>
              </a:rPr>
              <a:t>Le prédisposer à de futures relations sociales de qualité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B050"/>
                </a:solidFill>
              </a:rPr>
              <a:t>Contribuer à son développement physique et intellectuel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2538B7-AB1A-4149-3FD8-5A04FF188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noProof="0" dirty="0"/>
              <a:t>L’EVEIL JUDO: C’est quoi?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5BE4A0B-2FDA-6FC0-8E70-E1DBB99DA874}"/>
              </a:ext>
            </a:extLst>
          </p:cNvPr>
          <p:cNvSpPr txBox="1">
            <a:spLocks/>
          </p:cNvSpPr>
          <p:nvPr/>
        </p:nvSpPr>
        <p:spPr>
          <a:xfrm>
            <a:off x="5430203" y="1345783"/>
            <a:ext cx="6411594" cy="32566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>
                <a:solidFill>
                  <a:srgbClr val="1938FF"/>
                </a:solidFill>
              </a:rPr>
              <a:t>Pour l’enseignant: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1938FF"/>
                </a:solidFill>
              </a:rPr>
              <a:t>Inciter l’enfant à explorer librement et s’adapter dans un contexte convivial, attrayant et varié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1938FF"/>
                </a:solidFill>
              </a:rPr>
              <a:t>L’accompagner vers la maitrise d’habiletés motrices fondamentales (équilibration, locomotion, préhension) au travers des pratiques multiformes.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1938FF"/>
                </a:solidFill>
              </a:rPr>
              <a:t>L’amener progressivement d’une pratique seule vers des interactions par deux de coopération essentiellement et aussi d’opposition.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1938FF"/>
                </a:solidFill>
              </a:rPr>
              <a:t>Enseigner les règles de « savoir être » en groupe afin d’établir un climat relationnel de confiance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noProof="0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3820A87-8D45-48C6-562F-018773889367}"/>
              </a:ext>
            </a:extLst>
          </p:cNvPr>
          <p:cNvSpPr txBox="1">
            <a:spLocks/>
          </p:cNvSpPr>
          <p:nvPr/>
        </p:nvSpPr>
        <p:spPr>
          <a:xfrm>
            <a:off x="431483" y="4708781"/>
            <a:ext cx="11410314" cy="1918262"/>
          </a:xfrm>
          <a:prstGeom prst="rect">
            <a:avLst/>
          </a:prstGeom>
          <a:solidFill>
            <a:srgbClr val="FFD2FF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0" dirty="0">
                <a:solidFill>
                  <a:srgbClr val="FF0000"/>
                </a:solidFill>
              </a:rPr>
              <a:t>L’EVEIL JUDO CE N’EST PAS: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FF0000"/>
                </a:solidFill>
              </a:rPr>
              <a:t>La période des apprentissages techniques du judo, que ce soit debout ou au sol. Ceux-ci ne sont abordés qu’à partir de 6 ans.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FF0000"/>
                </a:solidFill>
              </a:rPr>
              <a:t>L’opposition comme forme dominante d’expression par deux. La situation de rivalité ne sera pas absente, mais elle doit prendre un caractère atténué, acceptable pour les enfants de 4 et 5 ans.</a:t>
            </a:r>
          </a:p>
          <a:p>
            <a:r>
              <a:rPr lang="fr-FR" noProof="0" dirty="0">
                <a:solidFill>
                  <a:srgbClr val="FF0000"/>
                </a:solidFill>
              </a:rPr>
              <a:t>Les situations d’entraide, de réalisation commune, de complicité, de partage seront majoritaires.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22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E075FC-6CC0-5193-EDF3-A06C8D75B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226" y="1802984"/>
            <a:ext cx="8321774" cy="3937415"/>
          </a:xfrm>
        </p:spPr>
        <p:txBody>
          <a:bodyPr/>
          <a:lstStyle/>
          <a:p>
            <a:r>
              <a:rPr lang="fr-FR" noProof="0" dirty="0">
                <a:solidFill>
                  <a:srgbClr val="090095"/>
                </a:solidFill>
              </a:rPr>
              <a:t>Observons les caractéristiques de l’enfant de 4-5 ans d’un point de vue:</a:t>
            </a:r>
          </a:p>
          <a:p>
            <a:endParaRPr lang="fr-FR" noProof="0" dirty="0">
              <a:solidFill>
                <a:srgbClr val="09009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physiologiques et anatomiques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Moteur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neurobiologiques et cognitives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psychologiques et motivationnelles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90095"/>
                </a:solidFill>
              </a:rPr>
              <a:t>sociales et relationnelles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AA73B2-2D93-4229-CCFE-FB034E7C49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652" y="621008"/>
            <a:ext cx="9916893" cy="609966"/>
          </a:xfrm>
        </p:spPr>
        <p:txBody>
          <a:bodyPr/>
          <a:lstStyle/>
          <a:p>
            <a:r>
              <a:rPr lang="fr-FR" sz="2400" noProof="0" dirty="0"/>
              <a:t>2. Fondements scientifiques et pédagogiques </a:t>
            </a:r>
          </a:p>
          <a:p>
            <a:r>
              <a:rPr lang="fr-FR" sz="2400" noProof="0" dirty="0"/>
              <a:t>de l’Éveil Judo </a:t>
            </a:r>
          </a:p>
          <a:p>
            <a:endParaRPr lang="fr-FR" sz="2000" noProof="0" dirty="0"/>
          </a:p>
        </p:txBody>
      </p:sp>
      <p:pic>
        <p:nvPicPr>
          <p:cNvPr id="7170" name="Picture 2" descr="Nouveautés Judo : Éveil Judo et Taïso !! | Le Stade Français">
            <a:extLst>
              <a:ext uri="{FF2B5EF4-FFF2-40B4-BE49-F238E27FC236}">
                <a16:creationId xmlns:a16="http://schemas.microsoft.com/office/drawing/2014/main" id="{CE2589BE-FA76-D84D-5D97-F5F429FD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2609794"/>
            <a:ext cx="4690110" cy="31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38CA5-D682-4C9B-8638-240A72C5C2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67" y="786865"/>
            <a:ext cx="8066088" cy="452402"/>
          </a:xfrm>
        </p:spPr>
        <p:txBody>
          <a:bodyPr/>
          <a:lstStyle/>
          <a:p>
            <a:r>
              <a:rPr lang="fr-FR" sz="2000" noProof="0" dirty="0"/>
              <a:t>2.1 - Caractéristiques physiologiques et anatomiques</a:t>
            </a:r>
          </a:p>
          <a:p>
            <a:endParaRPr lang="fr-FR" sz="20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A3A5B1-B027-45BB-A474-0DAB4A05F8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7217" y="5019793"/>
            <a:ext cx="8610737" cy="6780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proposer des efforts courts, variés et dynamiques.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 prévoir des retours au calme fréquents.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Exclure les exercices provoquant courbure du dos/de la colonne.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 </a:t>
            </a:r>
            <a:r>
              <a:rPr lang="fr-FR" noProof="0" dirty="0">
                <a:solidFill>
                  <a:srgbClr val="FF0000"/>
                </a:solidFill>
              </a:rPr>
              <a:t>Il est dangereux de solliciter les capacités physiques et physiologiques à des fins de développement.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9205F67-5B84-C9C7-B7B9-304E321B0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22231"/>
              </p:ext>
            </p:extLst>
          </p:nvPr>
        </p:nvGraphicFramePr>
        <p:xfrm>
          <a:off x="497841" y="1397905"/>
          <a:ext cx="10200640" cy="3390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1839">
                  <a:extLst>
                    <a:ext uri="{9D8B030D-6E8A-4147-A177-3AD203B41FA5}">
                      <a16:colId xmlns:a16="http://schemas.microsoft.com/office/drawing/2014/main" val="2870557539"/>
                    </a:ext>
                  </a:extLst>
                </a:gridCol>
                <a:gridCol w="8178801">
                  <a:extLst>
                    <a:ext uri="{9D8B030D-6E8A-4147-A177-3AD203B41FA5}">
                      <a16:colId xmlns:a16="http://schemas.microsoft.com/office/drawing/2014/main" val="3270813910"/>
                    </a:ext>
                  </a:extLst>
                </a:gridCol>
              </a:tblGrid>
              <a:tr h="36143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Domaine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Caractéristiques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19436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Cardio-respiratoire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Système respiratoire immature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Fréquence cardiaque élevée au repos ; grande fatigabilité mais récupération rapide.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37568588"/>
                  </a:ext>
                </a:extLst>
              </a:tr>
              <a:tr h="5573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Régulation thermique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Sensibilité accrue au froid et à la chaleur ; thermorégulation immature.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31346332"/>
                  </a:ext>
                </a:extLst>
              </a:tr>
              <a:tr h="61843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Hormonal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Régulation glycémique à l’effort immature. </a:t>
                      </a:r>
                      <a:r>
                        <a:rPr lang="fr-FR" sz="1600" noProof="0" dirty="0"/>
                        <a:t>Faible capacité de stockage du glycogène au niveau du foie et des muscles, donc vite limité dans l’effort.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4774623"/>
                  </a:ext>
                </a:extLst>
              </a:tr>
              <a:tr h="36143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Système immunitaire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Encore imparfait rend le jeune enfant exposé aux infections.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39286513"/>
                  </a:ext>
                </a:extLst>
              </a:tr>
              <a:tr h="845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Squelette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Fragilité des os. Point faible au niveau du cartilage de croissance. Eviter les surcharges mécaniques.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20527039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Souplesse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L’enfant dispose naturellement de qualités de souplesse qu’il convient de ne pas solliciter à cet âge du fait de la fragilité du squelette.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86110654"/>
                  </a:ext>
                </a:extLst>
              </a:tr>
            </a:tbl>
          </a:graphicData>
        </a:graphic>
      </p:graphicFrame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E776867-2E83-36C7-30DE-B567E6616EF9}"/>
              </a:ext>
            </a:extLst>
          </p:cNvPr>
          <p:cNvSpPr txBox="1">
            <a:spLocks/>
          </p:cNvSpPr>
          <p:nvPr/>
        </p:nvSpPr>
        <p:spPr>
          <a:xfrm>
            <a:off x="154046" y="5572161"/>
            <a:ext cx="3003933" cy="452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noProof="0" dirty="0"/>
              <a:t>Implication pédagogique</a:t>
            </a:r>
            <a:r>
              <a:rPr lang="fr-FR" noProof="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22296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0D8CA-AB91-F606-DB3D-D38F7879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0B0D91-AD9B-9522-022E-B41D59EA22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67" y="786865"/>
            <a:ext cx="8066088" cy="452402"/>
          </a:xfrm>
        </p:spPr>
        <p:txBody>
          <a:bodyPr/>
          <a:lstStyle/>
          <a:p>
            <a:r>
              <a:rPr lang="fr-FR" sz="2000" noProof="0" dirty="0"/>
              <a:t>2.2 - Caractéristiques motrices</a:t>
            </a:r>
          </a:p>
          <a:p>
            <a:endParaRPr lang="fr-FR" sz="20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F271CA-1062-3988-E80D-80F064053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857" y="5346548"/>
            <a:ext cx="6546342" cy="6780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travailler le mouvement global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proposer des répétitions sous formes variées et ludiques.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Préférer les habiletés asymétriques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8B794C1-CEE4-83E6-0123-BBE895563548}"/>
              </a:ext>
            </a:extLst>
          </p:cNvPr>
          <p:cNvSpPr txBox="1">
            <a:spLocks/>
          </p:cNvSpPr>
          <p:nvPr/>
        </p:nvSpPr>
        <p:spPr>
          <a:xfrm>
            <a:off x="154046" y="5572161"/>
            <a:ext cx="3003933" cy="452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noProof="0" dirty="0"/>
              <a:t>Implication pédagogique</a:t>
            </a:r>
            <a:r>
              <a:rPr lang="fr-FR" noProof="0" dirty="0"/>
              <a:t> :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D614289-C11E-EB40-BDE6-6DB895AAC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42267"/>
              </p:ext>
            </p:extLst>
          </p:nvPr>
        </p:nvGraphicFramePr>
        <p:xfrm>
          <a:off x="560160" y="1351280"/>
          <a:ext cx="10148479" cy="3259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096">
                  <a:extLst>
                    <a:ext uri="{9D8B030D-6E8A-4147-A177-3AD203B41FA5}">
                      <a16:colId xmlns:a16="http://schemas.microsoft.com/office/drawing/2014/main" val="3803822307"/>
                    </a:ext>
                  </a:extLst>
                </a:gridCol>
                <a:gridCol w="4550699">
                  <a:extLst>
                    <a:ext uri="{9D8B030D-6E8A-4147-A177-3AD203B41FA5}">
                      <a16:colId xmlns:a16="http://schemas.microsoft.com/office/drawing/2014/main" val="666080335"/>
                    </a:ext>
                  </a:extLst>
                </a:gridCol>
                <a:gridCol w="3741684">
                  <a:extLst>
                    <a:ext uri="{9D8B030D-6E8A-4147-A177-3AD203B41FA5}">
                      <a16:colId xmlns:a16="http://schemas.microsoft.com/office/drawing/2014/main" val="1505275283"/>
                    </a:ext>
                  </a:extLst>
                </a:gridCol>
              </a:tblGrid>
              <a:tr h="2801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Capacité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Caractéristiques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Exemples de mises en situation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75197"/>
                  </a:ext>
                </a:extLst>
              </a:tr>
              <a:tr h="8062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Équilibre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Instable, en construction ; besoin d’expérimenter chute, suspension, redressement.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Jeux de bascule, travail au sol, déséquilibre contrôlé.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32437"/>
                  </a:ext>
                </a:extLst>
              </a:tr>
              <a:tr h="5432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Coordination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Coordination globale avant coordination fine ; difficulté à dissocier les segments.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Parcours moteurs avec consignes simples ; imitations.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9993"/>
                  </a:ext>
                </a:extLst>
              </a:tr>
              <a:tr h="5432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Latéralisation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La dominante latérale se stabilise et sert de base à une meilleure orientation du corps dans l’espace.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habiletés asymétriques: impulsion, saisie d’une main, lancer…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89881"/>
                  </a:ext>
                </a:extLst>
              </a:tr>
              <a:tr h="5432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Schéma corporel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En construction ; connaissance du corps en lien avec les actions.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Nommage des parties du corps, roulades guidées.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16689"/>
                  </a:ext>
                </a:extLst>
              </a:tr>
              <a:tr h="5432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Dissociation segmentaire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Difficulté à mobiliser membres supérieurs/inférieurs de manière différenciée.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Habiletés composites: Déplacements avec objets, jeux de prise avec opposition.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6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90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68C34-27E8-C4C6-BA9E-C19A3F43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A2E3F8-370B-5AE2-74CE-DCD46A9C6A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67" y="786865"/>
            <a:ext cx="8066088" cy="452402"/>
          </a:xfrm>
        </p:spPr>
        <p:txBody>
          <a:bodyPr/>
          <a:lstStyle/>
          <a:p>
            <a:r>
              <a:rPr lang="fr-FR" sz="2000" noProof="0" dirty="0"/>
              <a:t>2.3 - Caractéristiques neurobiologiques et cognitives</a:t>
            </a:r>
          </a:p>
          <a:p>
            <a:endParaRPr lang="fr-FR" sz="20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42EC30-0097-81A4-3CCD-A2DD67719F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7155" y="5203082"/>
            <a:ext cx="8490463" cy="11905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L’enfant est dans une période favorable au développement du potentiel du système nerveux qui conduit à l’amélioration des habiletés motrices.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pédagogie expérientielle, symbolique, répétitive et variée.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éviter les consignes longues ou complexes.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6D498E6-EE5F-AEE9-C795-EBEC616F28A2}"/>
              </a:ext>
            </a:extLst>
          </p:cNvPr>
          <p:cNvSpPr txBox="1">
            <a:spLocks/>
          </p:cNvSpPr>
          <p:nvPr/>
        </p:nvSpPr>
        <p:spPr>
          <a:xfrm>
            <a:off x="154046" y="5572161"/>
            <a:ext cx="3003933" cy="452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noProof="0" dirty="0"/>
              <a:t>Implication pédagogique</a:t>
            </a:r>
            <a:r>
              <a:rPr lang="fr-FR" noProof="0" dirty="0"/>
              <a:t> :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08D1D72-BF52-EE2D-855D-29B06BCD2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13362"/>
              </p:ext>
            </p:extLst>
          </p:nvPr>
        </p:nvGraphicFramePr>
        <p:xfrm>
          <a:off x="651600" y="1427972"/>
          <a:ext cx="10351680" cy="3224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727">
                  <a:extLst>
                    <a:ext uri="{9D8B030D-6E8A-4147-A177-3AD203B41FA5}">
                      <a16:colId xmlns:a16="http://schemas.microsoft.com/office/drawing/2014/main" val="2782668786"/>
                    </a:ext>
                  </a:extLst>
                </a:gridCol>
                <a:gridCol w="4065887">
                  <a:extLst>
                    <a:ext uri="{9D8B030D-6E8A-4147-A177-3AD203B41FA5}">
                      <a16:colId xmlns:a16="http://schemas.microsoft.com/office/drawing/2014/main" val="1409433404"/>
                    </a:ext>
                  </a:extLst>
                </a:gridCol>
                <a:gridCol w="4429066">
                  <a:extLst>
                    <a:ext uri="{9D8B030D-6E8A-4147-A177-3AD203B41FA5}">
                      <a16:colId xmlns:a16="http://schemas.microsoft.com/office/drawing/2014/main" val="1166342200"/>
                    </a:ext>
                  </a:extLst>
                </a:gridCol>
              </a:tblGrid>
              <a:tr h="3014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Fonction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Caractéristiques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Traduction en séance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65193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Attention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Faible durée (3 à 6 min) ; attention très fluctuante.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Multiplier les phases, alterner actif/passif.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50724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Mémoire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Prédominance de la mémoire motrice et visuelle.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Utiliser des repères visuels, répétitions motrices.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71441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Inhibition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Immaturité du contrôle inhibiteur (besoin de toucher, courir, parler).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Rituels d’entrée, structuration de l’espace, pauses </a:t>
                      </a:r>
                      <a:r>
                        <a:rPr lang="fr-FR" sz="1600" kern="150" noProof="0" dirty="0" err="1">
                          <a:effectLst/>
                        </a:rPr>
                        <a:t>canalisantes</a:t>
                      </a:r>
                      <a:r>
                        <a:rPr lang="fr-FR" sz="1600" kern="150" noProof="0" dirty="0">
                          <a:effectLst/>
                        </a:rPr>
                        <a:t>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80117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Plasticité cérébrale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Phase d’apprentissage privilégiée : période sensible pour les coordinations.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Richesse et variété des exercices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556830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Empreinte émotionnelle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Apprentissage fortement lié à l’affectif, au plaisir ou à l’anxiété.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Créer des contextes positifs, valoriser les réussites, désamorcer les peurs.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25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61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E3C21-C29C-3CD2-B4D8-1E2F367BD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996C82-DA91-A2B8-254E-29040FC84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67" y="786865"/>
            <a:ext cx="8066088" cy="452402"/>
          </a:xfrm>
        </p:spPr>
        <p:txBody>
          <a:bodyPr/>
          <a:lstStyle/>
          <a:p>
            <a:r>
              <a:rPr lang="fr-FR" sz="2000" noProof="0" dirty="0"/>
              <a:t>2.4 - Caractéristiques psychologiques et motivationnelles</a:t>
            </a:r>
          </a:p>
          <a:p>
            <a:endParaRPr lang="fr-FR" sz="20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9A8D0A-782C-240F-C456-D4F28A99A1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7376" y="5120347"/>
            <a:ext cx="8419344" cy="6780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Entre 4 et 6 ans, l’enfant va progressivement quitter son univers magique(infantile, de refuge et de sécurité) pour le monde extérieur(attirant et inquiétant à la fois). Il vit un conflit majeur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alterner moments libres et guidés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noProof="0" dirty="0"/>
              <a:t>L’enseignant adopte une attitude sécurisante et dynamisante.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41B2BF-BDE5-011F-ADF2-3AB76830163D}"/>
              </a:ext>
            </a:extLst>
          </p:cNvPr>
          <p:cNvSpPr txBox="1">
            <a:spLocks/>
          </p:cNvSpPr>
          <p:nvPr/>
        </p:nvSpPr>
        <p:spPr>
          <a:xfrm>
            <a:off x="154046" y="5572161"/>
            <a:ext cx="3003933" cy="452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noProof="0" dirty="0"/>
              <a:t>Implication pédagogique</a:t>
            </a:r>
            <a:r>
              <a:rPr lang="fr-FR" noProof="0" dirty="0"/>
              <a:t> :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BD3C1C4-628A-D054-040B-178E53C5C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38828"/>
              </p:ext>
            </p:extLst>
          </p:nvPr>
        </p:nvGraphicFramePr>
        <p:xfrm>
          <a:off x="640708" y="1368325"/>
          <a:ext cx="9935852" cy="3266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172">
                  <a:extLst>
                    <a:ext uri="{9D8B030D-6E8A-4147-A177-3AD203B41FA5}">
                      <a16:colId xmlns:a16="http://schemas.microsoft.com/office/drawing/2014/main" val="4004294679"/>
                    </a:ext>
                  </a:extLst>
                </a:gridCol>
                <a:gridCol w="3976455">
                  <a:extLst>
                    <a:ext uri="{9D8B030D-6E8A-4147-A177-3AD203B41FA5}">
                      <a16:colId xmlns:a16="http://schemas.microsoft.com/office/drawing/2014/main" val="2955364847"/>
                    </a:ext>
                  </a:extLst>
                </a:gridCol>
                <a:gridCol w="4385225">
                  <a:extLst>
                    <a:ext uri="{9D8B030D-6E8A-4147-A177-3AD203B41FA5}">
                      <a16:colId xmlns:a16="http://schemas.microsoft.com/office/drawing/2014/main" val="1399950749"/>
                    </a:ext>
                  </a:extLst>
                </a:gridCol>
              </a:tblGrid>
              <a:tr h="3014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Domaine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Spécificités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1" kern="150" noProof="0" dirty="0">
                          <a:effectLst/>
                        </a:rPr>
                        <a:t>Conséquences pédagogiques</a:t>
                      </a:r>
                      <a:endParaRPr lang="fr-FR" sz="1600" b="1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24402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Estime de soi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pensée dominée par l’égocentrisme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Renforcement positif, évaluation valorisante.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00864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Motivation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Extrinsèque : plaisir immédiat, valorisation par l’adulte.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Jeux courts, consignes simples, réussite visible.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80842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Relation à l’échec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Échec perçu comme dévalorisation.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Préférer la logique d’essai-réussite à celle de performance.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43265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Imaginaire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Extrêmement développé.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Utiliser les histoires, les métaphores : le tigre, le ninja, le bateau…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27000"/>
                  </a:ext>
                </a:extLst>
              </a:tr>
              <a:tr h="5845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Sentiments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Conflit entre affectif et découverte</a:t>
                      </a:r>
                      <a:endParaRPr lang="fr-FR" sz="1600" kern="1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</a:rPr>
                        <a:t> Contenus progressifs et adaptés.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5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Attitude enseignant sécurisante et dynamisante</a:t>
                      </a:r>
                    </a:p>
                  </a:txBody>
                  <a:tcPr marL="9525" marR="9525" marT="9525" marB="95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4906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b521bc-a9d0-4d80-8aa2-cc9c6f7d799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2d002c2-6ad4-42d3-ad14-5239b9b8930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A3E2612B3A245B4694BE48A70094E" ma:contentTypeVersion="20" ma:contentTypeDescription="Crée un document." ma:contentTypeScope="" ma:versionID="2e930bf17f8821b4cc06a07f34493f98">
  <xsd:schema xmlns:xsd="http://www.w3.org/2001/XMLSchema" xmlns:xs="http://www.w3.org/2001/XMLSchema" xmlns:p="http://schemas.microsoft.com/office/2006/metadata/properties" xmlns:ns1="http://schemas.microsoft.com/sharepoint/v3" xmlns:ns2="74b521bc-a9d0-4d80-8aa2-cc9c6f7d799c" xmlns:ns3="c2d002c2-6ad4-42d3-ad14-5239b9b8930a" targetNamespace="http://schemas.microsoft.com/office/2006/metadata/properties" ma:root="true" ma:fieldsID="6bb702bc23e928c4d8dbf7e8c5336efd" ns1:_="" ns2:_="" ns3:_="">
    <xsd:import namespace="http://schemas.microsoft.com/sharepoint/v3"/>
    <xsd:import namespace="74b521bc-a9d0-4d80-8aa2-cc9c6f7d799c"/>
    <xsd:import namespace="c2d002c2-6ad4-42d3-ad14-5239b9b893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521bc-a9d0-4d80-8aa2-cc9c6f7d79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19b408f-f307-4f93-9c6a-6bbf0ce2503e}" ma:internalName="TaxCatchAll" ma:showField="CatchAllData" ma:web="74b521bc-a9d0-4d80-8aa2-cc9c6f7d7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002c2-6ad4-42d3-ad14-5239b9b89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7F285-9F9C-4CEA-8DC8-CF9392934C5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afdaf519-9af1-4061-9279-735c1a0d9b3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980129-84B5-44F0-8DA1-B0D003CEB0FC}"/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0</TotalTime>
  <Words>3223</Words>
  <Application>Microsoft Office PowerPoint</Application>
  <PresentationFormat>Grand écran</PresentationFormat>
  <Paragraphs>404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Barlow</vt:lpstr>
      <vt:lpstr>Calibri</vt:lpstr>
      <vt:lpstr>Inria Sans Light</vt:lpstr>
      <vt:lpstr>Montserrat</vt:lpstr>
      <vt:lpstr>Wingdings</vt:lpstr>
      <vt:lpstr>Conception personnalisée</vt:lpstr>
      <vt:lpstr>2_Template FFJDA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frederic demontfaucon</cp:lastModifiedBy>
  <cp:revision>22</cp:revision>
  <dcterms:created xsi:type="dcterms:W3CDTF">2021-04-26T15:18:08Z</dcterms:created>
  <dcterms:modified xsi:type="dcterms:W3CDTF">2025-07-26T13:18:02Z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0x0101006AEA3E2612B3A245B4694BE48A70094E</vt:lpwstr>
  </property>
</Properties>
</file>